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8" r:id="rId2"/>
    <p:sldId id="273" r:id="rId3"/>
    <p:sldId id="259" r:id="rId4"/>
    <p:sldId id="272" r:id="rId5"/>
    <p:sldId id="274" r:id="rId6"/>
    <p:sldId id="270" r:id="rId7"/>
    <p:sldId id="276" r:id="rId8"/>
    <p:sldId id="278" r:id="rId9"/>
    <p:sldId id="277" r:id="rId10"/>
    <p:sldId id="279" r:id="rId11"/>
    <p:sldId id="281"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85696" autoAdjust="0"/>
  </p:normalViewPr>
  <p:slideViewPr>
    <p:cSldViewPr snapToGrid="0">
      <p:cViewPr varScale="1">
        <p:scale>
          <a:sx n="106" d="100"/>
          <a:sy n="106" d="100"/>
        </p:scale>
        <p:origin x="62"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2D8980-FA2C-497C-B9E3-9C5A90D657D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tr-TR"/>
        </a:p>
      </dgm:t>
    </dgm:pt>
    <dgm:pt modelId="{18527B0E-1613-4634-88E3-A54C2DB02DDF}">
      <dgm:prSet phldrT="[Text]"/>
      <dgm:spPr/>
      <dgm:t>
        <a:bodyPr/>
        <a:lstStyle/>
        <a:p>
          <a:r>
            <a:rPr lang="en-US" dirty="0"/>
            <a:t>Director</a:t>
          </a:r>
          <a:endParaRPr lang="tr-TR" dirty="0"/>
        </a:p>
      </dgm:t>
    </dgm:pt>
    <dgm:pt modelId="{2A379F30-A339-4798-BB63-07A2CB7F31FF}" type="parTrans" cxnId="{4E49B745-35FD-48B1-A67D-B0C152E6A14E}">
      <dgm:prSet/>
      <dgm:spPr/>
      <dgm:t>
        <a:bodyPr/>
        <a:lstStyle/>
        <a:p>
          <a:endParaRPr lang="tr-TR"/>
        </a:p>
      </dgm:t>
    </dgm:pt>
    <dgm:pt modelId="{D1FF5055-520D-4E3F-82BC-A23D638CA61D}" type="sibTrans" cxnId="{4E49B745-35FD-48B1-A67D-B0C152E6A14E}">
      <dgm:prSet/>
      <dgm:spPr/>
      <dgm:t>
        <a:bodyPr/>
        <a:lstStyle/>
        <a:p>
          <a:endParaRPr lang="tr-TR"/>
        </a:p>
      </dgm:t>
    </dgm:pt>
    <dgm:pt modelId="{9A68EF39-4237-4771-B195-72BAF23F7E3C}">
      <dgm:prSet phldrT="[Text]"/>
      <dgm:spPr/>
      <dgm:t>
        <a:bodyPr/>
        <a:lstStyle/>
        <a:p>
          <a:r>
            <a:rPr lang="en-US" dirty="0"/>
            <a:t>Manager</a:t>
          </a:r>
          <a:endParaRPr lang="tr-TR" dirty="0"/>
        </a:p>
      </dgm:t>
    </dgm:pt>
    <dgm:pt modelId="{B798B38B-C936-4D68-AA53-2C94B227A48A}" type="parTrans" cxnId="{F79D9929-9E79-4537-8F77-723AEC6012BC}">
      <dgm:prSet/>
      <dgm:spPr/>
      <dgm:t>
        <a:bodyPr/>
        <a:lstStyle/>
        <a:p>
          <a:endParaRPr lang="tr-TR"/>
        </a:p>
      </dgm:t>
    </dgm:pt>
    <dgm:pt modelId="{AF1B02A3-90EC-4399-9142-7CDD1D05917A}" type="sibTrans" cxnId="{F79D9929-9E79-4537-8F77-723AEC6012BC}">
      <dgm:prSet/>
      <dgm:spPr/>
      <dgm:t>
        <a:bodyPr/>
        <a:lstStyle/>
        <a:p>
          <a:endParaRPr lang="tr-TR"/>
        </a:p>
      </dgm:t>
    </dgm:pt>
    <dgm:pt modelId="{523E5B99-C804-4BF9-AB29-4E304208014F}">
      <dgm:prSet phldrT="[Text]"/>
      <dgm:spPr/>
      <dgm:t>
        <a:bodyPr/>
        <a:lstStyle/>
        <a:p>
          <a:r>
            <a:rPr lang="en-US" dirty="0"/>
            <a:t>Employee</a:t>
          </a:r>
          <a:endParaRPr lang="tr-TR" dirty="0"/>
        </a:p>
      </dgm:t>
    </dgm:pt>
    <dgm:pt modelId="{3E81F47E-2D96-489E-A9A1-71A363319CDD}" type="parTrans" cxnId="{6DD61378-D260-46DA-8C97-F4348DFE9E62}">
      <dgm:prSet/>
      <dgm:spPr/>
      <dgm:t>
        <a:bodyPr/>
        <a:lstStyle/>
        <a:p>
          <a:endParaRPr lang="tr-TR"/>
        </a:p>
      </dgm:t>
    </dgm:pt>
    <dgm:pt modelId="{0FA4D74E-AF48-4A04-A989-7ED0D5C34166}" type="sibTrans" cxnId="{6DD61378-D260-46DA-8C97-F4348DFE9E62}">
      <dgm:prSet/>
      <dgm:spPr/>
      <dgm:t>
        <a:bodyPr/>
        <a:lstStyle/>
        <a:p>
          <a:endParaRPr lang="tr-TR"/>
        </a:p>
      </dgm:t>
    </dgm:pt>
    <dgm:pt modelId="{C6D9F5BE-702D-4954-9E95-58E89D0AB014}">
      <dgm:prSet phldrT="[Text]"/>
      <dgm:spPr/>
      <dgm:t>
        <a:bodyPr/>
        <a:lstStyle/>
        <a:p>
          <a:r>
            <a:rPr lang="en-US" dirty="0"/>
            <a:t>Employee</a:t>
          </a:r>
          <a:endParaRPr lang="tr-TR" dirty="0"/>
        </a:p>
      </dgm:t>
    </dgm:pt>
    <dgm:pt modelId="{DFB325AA-0B74-48E6-A98E-BCFE795ADC4F}" type="parTrans" cxnId="{CBC5530B-7BE5-42B8-AE73-C39F184D04E4}">
      <dgm:prSet/>
      <dgm:spPr/>
      <dgm:t>
        <a:bodyPr/>
        <a:lstStyle/>
        <a:p>
          <a:endParaRPr lang="tr-TR"/>
        </a:p>
      </dgm:t>
    </dgm:pt>
    <dgm:pt modelId="{E6EA1D45-F84E-4973-A1C4-DD64E0F3A8EC}" type="sibTrans" cxnId="{CBC5530B-7BE5-42B8-AE73-C39F184D04E4}">
      <dgm:prSet/>
      <dgm:spPr/>
      <dgm:t>
        <a:bodyPr/>
        <a:lstStyle/>
        <a:p>
          <a:endParaRPr lang="tr-TR"/>
        </a:p>
      </dgm:t>
    </dgm:pt>
    <dgm:pt modelId="{D8C8070D-2A64-400E-A68E-015FB1C6D650}">
      <dgm:prSet phldrT="[Text]"/>
      <dgm:spPr/>
      <dgm:t>
        <a:bodyPr/>
        <a:lstStyle/>
        <a:p>
          <a:r>
            <a:rPr lang="en-US" dirty="0"/>
            <a:t>Manager</a:t>
          </a:r>
          <a:endParaRPr lang="tr-TR" dirty="0"/>
        </a:p>
      </dgm:t>
    </dgm:pt>
    <dgm:pt modelId="{ECA84E1C-63E6-4D96-A1B0-9A24D9C92436}" type="parTrans" cxnId="{AF78E747-7271-43FA-ADAE-A3EF7D2A57BD}">
      <dgm:prSet/>
      <dgm:spPr/>
      <dgm:t>
        <a:bodyPr/>
        <a:lstStyle/>
        <a:p>
          <a:endParaRPr lang="tr-TR"/>
        </a:p>
      </dgm:t>
    </dgm:pt>
    <dgm:pt modelId="{F4CFAA50-D53F-4244-9695-EFBF97C6817D}" type="sibTrans" cxnId="{AF78E747-7271-43FA-ADAE-A3EF7D2A57BD}">
      <dgm:prSet/>
      <dgm:spPr/>
      <dgm:t>
        <a:bodyPr/>
        <a:lstStyle/>
        <a:p>
          <a:endParaRPr lang="tr-TR"/>
        </a:p>
      </dgm:t>
    </dgm:pt>
    <dgm:pt modelId="{3377941E-CC64-4811-BFAF-B2B22B97820E}">
      <dgm:prSet phldrT="[Text]"/>
      <dgm:spPr/>
      <dgm:t>
        <a:bodyPr/>
        <a:lstStyle/>
        <a:p>
          <a:r>
            <a:rPr lang="en-US" dirty="0"/>
            <a:t>Employee</a:t>
          </a:r>
          <a:endParaRPr lang="tr-TR" dirty="0"/>
        </a:p>
      </dgm:t>
    </dgm:pt>
    <dgm:pt modelId="{63E5B352-3439-4855-9D1C-FB6168EC545A}" type="parTrans" cxnId="{489FF54B-E229-461A-9432-B59FD2B7F14D}">
      <dgm:prSet/>
      <dgm:spPr/>
      <dgm:t>
        <a:bodyPr/>
        <a:lstStyle/>
        <a:p>
          <a:endParaRPr lang="tr-TR"/>
        </a:p>
      </dgm:t>
    </dgm:pt>
    <dgm:pt modelId="{F63A3C2B-F3D9-45F6-993D-2727933CA245}" type="sibTrans" cxnId="{489FF54B-E229-461A-9432-B59FD2B7F14D}">
      <dgm:prSet/>
      <dgm:spPr/>
      <dgm:t>
        <a:bodyPr/>
        <a:lstStyle/>
        <a:p>
          <a:endParaRPr lang="tr-TR"/>
        </a:p>
      </dgm:t>
    </dgm:pt>
    <dgm:pt modelId="{C3EC4AF4-2C9D-4066-9D64-7EBB4F28622B}">
      <dgm:prSet phldrT="[Text]"/>
      <dgm:spPr/>
      <dgm:t>
        <a:bodyPr/>
        <a:lstStyle/>
        <a:p>
          <a:r>
            <a:rPr lang="en-US" dirty="0"/>
            <a:t>Employee</a:t>
          </a:r>
          <a:endParaRPr lang="tr-TR" dirty="0"/>
        </a:p>
      </dgm:t>
    </dgm:pt>
    <dgm:pt modelId="{6938F3F8-3182-4330-97A7-72B161634E68}" type="parTrans" cxnId="{9F6B8EBD-1DB2-4A73-81D4-E03948665F2D}">
      <dgm:prSet/>
      <dgm:spPr/>
      <dgm:t>
        <a:bodyPr/>
        <a:lstStyle/>
        <a:p>
          <a:endParaRPr lang="tr-TR"/>
        </a:p>
      </dgm:t>
    </dgm:pt>
    <dgm:pt modelId="{B7005BEC-B475-4555-A35C-9E33557C21C7}" type="sibTrans" cxnId="{9F6B8EBD-1DB2-4A73-81D4-E03948665F2D}">
      <dgm:prSet/>
      <dgm:spPr/>
      <dgm:t>
        <a:bodyPr/>
        <a:lstStyle/>
        <a:p>
          <a:endParaRPr lang="tr-TR"/>
        </a:p>
      </dgm:t>
    </dgm:pt>
    <dgm:pt modelId="{CDA2C284-C840-4F2C-8558-73BB48730EEA}">
      <dgm:prSet phldrT="[Text]"/>
      <dgm:spPr/>
      <dgm:t>
        <a:bodyPr/>
        <a:lstStyle/>
        <a:p>
          <a:r>
            <a:rPr lang="en-US" dirty="0"/>
            <a:t>Employee</a:t>
          </a:r>
          <a:endParaRPr lang="tr-TR" dirty="0"/>
        </a:p>
      </dgm:t>
    </dgm:pt>
    <dgm:pt modelId="{C20A3B86-813C-4A2E-A4A4-C9D607241B11}" type="parTrans" cxnId="{E57B8EFA-84E0-43DA-9E9D-B86B7C0565AB}">
      <dgm:prSet/>
      <dgm:spPr/>
      <dgm:t>
        <a:bodyPr/>
        <a:lstStyle/>
        <a:p>
          <a:endParaRPr lang="tr-TR"/>
        </a:p>
      </dgm:t>
    </dgm:pt>
    <dgm:pt modelId="{2A35276A-2293-448A-B00D-C0DE48DEBD78}" type="sibTrans" cxnId="{E57B8EFA-84E0-43DA-9E9D-B86B7C0565AB}">
      <dgm:prSet/>
      <dgm:spPr/>
      <dgm:t>
        <a:bodyPr/>
        <a:lstStyle/>
        <a:p>
          <a:endParaRPr lang="tr-TR"/>
        </a:p>
      </dgm:t>
    </dgm:pt>
    <dgm:pt modelId="{F7BB4F09-1891-4C3A-B75B-5B8B7EC12A61}">
      <dgm:prSet phldrT="[Text]"/>
      <dgm:spPr/>
      <dgm:t>
        <a:bodyPr/>
        <a:lstStyle/>
        <a:p>
          <a:r>
            <a:rPr lang="en-US" dirty="0"/>
            <a:t>Employee</a:t>
          </a:r>
          <a:endParaRPr lang="tr-TR" dirty="0"/>
        </a:p>
      </dgm:t>
    </dgm:pt>
    <dgm:pt modelId="{D00BBE89-F8E7-4670-8EFA-6DC68236FBA8}" type="parTrans" cxnId="{5951B766-9205-4EBA-B396-5B3AB9E4D80C}">
      <dgm:prSet/>
      <dgm:spPr/>
      <dgm:t>
        <a:bodyPr/>
        <a:lstStyle/>
        <a:p>
          <a:endParaRPr lang="tr-TR"/>
        </a:p>
      </dgm:t>
    </dgm:pt>
    <dgm:pt modelId="{D38CE552-10ED-485C-B917-B2C3C69B0287}" type="sibTrans" cxnId="{5951B766-9205-4EBA-B396-5B3AB9E4D80C}">
      <dgm:prSet/>
      <dgm:spPr/>
      <dgm:t>
        <a:bodyPr/>
        <a:lstStyle/>
        <a:p>
          <a:endParaRPr lang="tr-TR"/>
        </a:p>
      </dgm:t>
    </dgm:pt>
    <dgm:pt modelId="{DF4729D5-A9B2-4242-A4FE-BA83F7648712}" type="pres">
      <dgm:prSet presAssocID="{DF2D8980-FA2C-497C-B9E3-9C5A90D657DD}" presName="hierChild1" presStyleCnt="0">
        <dgm:presLayoutVars>
          <dgm:chPref val="1"/>
          <dgm:dir/>
          <dgm:animOne val="branch"/>
          <dgm:animLvl val="lvl"/>
          <dgm:resizeHandles/>
        </dgm:presLayoutVars>
      </dgm:prSet>
      <dgm:spPr/>
    </dgm:pt>
    <dgm:pt modelId="{99B7EB9F-775C-4540-80A5-6C169B103D52}" type="pres">
      <dgm:prSet presAssocID="{18527B0E-1613-4634-88E3-A54C2DB02DDF}" presName="hierRoot1" presStyleCnt="0"/>
      <dgm:spPr/>
    </dgm:pt>
    <dgm:pt modelId="{0BAFA198-012B-4D4D-ACA0-23E3E1860F29}" type="pres">
      <dgm:prSet presAssocID="{18527B0E-1613-4634-88E3-A54C2DB02DDF}" presName="composite" presStyleCnt="0"/>
      <dgm:spPr/>
    </dgm:pt>
    <dgm:pt modelId="{FA58ED39-B8D0-48C5-A1B7-2ECD6890446C}" type="pres">
      <dgm:prSet presAssocID="{18527B0E-1613-4634-88E3-A54C2DB02DD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a:solidFill>
            <a:srgbClr val="FF0000"/>
          </a:solidFill>
        </a:ln>
      </dgm:spPr>
      <dgm:extLst>
        <a:ext uri="{E40237B7-FDA0-4F09-8148-C483321AD2D9}">
          <dgm14:cNvPr xmlns:dgm14="http://schemas.microsoft.com/office/drawing/2010/diagram" id="0" name="" descr="User"/>
        </a:ext>
      </dgm:extLst>
    </dgm:pt>
    <dgm:pt modelId="{59628EB9-E4E6-431A-BB97-6AB5A866D891}" type="pres">
      <dgm:prSet presAssocID="{18527B0E-1613-4634-88E3-A54C2DB02DDF}" presName="text" presStyleLbl="revTx" presStyleIdx="0" presStyleCnt="9">
        <dgm:presLayoutVars>
          <dgm:chPref val="3"/>
        </dgm:presLayoutVars>
      </dgm:prSet>
      <dgm:spPr/>
    </dgm:pt>
    <dgm:pt modelId="{681D2F08-D8B7-44B0-B20B-7C0B36FBD030}" type="pres">
      <dgm:prSet presAssocID="{18527B0E-1613-4634-88E3-A54C2DB02DDF}" presName="hierChild2" presStyleCnt="0"/>
      <dgm:spPr/>
    </dgm:pt>
    <dgm:pt modelId="{24085CE2-BE54-40E3-9442-D8E2640C0354}" type="pres">
      <dgm:prSet presAssocID="{B798B38B-C936-4D68-AA53-2C94B227A48A}" presName="Name10" presStyleLbl="parChTrans1D2" presStyleIdx="0" presStyleCnt="2"/>
      <dgm:spPr/>
    </dgm:pt>
    <dgm:pt modelId="{2F0DCBC4-D40D-4832-A9B6-2487B1F33112}" type="pres">
      <dgm:prSet presAssocID="{9A68EF39-4237-4771-B195-72BAF23F7E3C}" presName="hierRoot2" presStyleCnt="0"/>
      <dgm:spPr/>
    </dgm:pt>
    <dgm:pt modelId="{26FDD5E2-245B-4893-826B-66456FC9E9EB}" type="pres">
      <dgm:prSet presAssocID="{9A68EF39-4237-4771-B195-72BAF23F7E3C}" presName="composite2" presStyleCnt="0"/>
      <dgm:spPr/>
    </dgm:pt>
    <dgm:pt modelId="{73E4B9F7-071B-412C-A0F8-D369010A5148}" type="pres">
      <dgm:prSet presAssocID="{9A68EF39-4237-4771-B195-72BAF23F7E3C}"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495EB255-8991-4BF0-AE4F-3C96D126E3DA}" type="pres">
      <dgm:prSet presAssocID="{9A68EF39-4237-4771-B195-72BAF23F7E3C}" presName="text2" presStyleLbl="revTx" presStyleIdx="1" presStyleCnt="9">
        <dgm:presLayoutVars>
          <dgm:chPref val="3"/>
        </dgm:presLayoutVars>
      </dgm:prSet>
      <dgm:spPr/>
    </dgm:pt>
    <dgm:pt modelId="{BC811E46-435A-4F19-8992-BA09A2E1D41D}" type="pres">
      <dgm:prSet presAssocID="{9A68EF39-4237-4771-B195-72BAF23F7E3C}" presName="hierChild3" presStyleCnt="0"/>
      <dgm:spPr/>
    </dgm:pt>
    <dgm:pt modelId="{5A42A687-3218-480B-B373-D47AEC515A81}" type="pres">
      <dgm:prSet presAssocID="{3E81F47E-2D96-489E-A9A1-71A363319CDD}" presName="Name17" presStyleLbl="parChTrans1D3" presStyleIdx="0" presStyleCnt="6"/>
      <dgm:spPr/>
    </dgm:pt>
    <dgm:pt modelId="{0352F1D1-24A2-4A77-9CB1-67D6B2481877}" type="pres">
      <dgm:prSet presAssocID="{523E5B99-C804-4BF9-AB29-4E304208014F}" presName="hierRoot3" presStyleCnt="0"/>
      <dgm:spPr/>
    </dgm:pt>
    <dgm:pt modelId="{F6D7F6D9-E28F-4015-AB8B-2F00654EE9FD}" type="pres">
      <dgm:prSet presAssocID="{523E5B99-C804-4BF9-AB29-4E304208014F}" presName="composite3" presStyleCnt="0"/>
      <dgm:spPr/>
    </dgm:pt>
    <dgm:pt modelId="{49CBABA2-604E-4694-8CB0-46AF9CCCCE66}" type="pres">
      <dgm:prSet presAssocID="{523E5B99-C804-4BF9-AB29-4E304208014F}" presName="image3" presStyleLbl="node3"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5B6D7C01-1D7B-42FB-BD84-89171A8C4325}" type="pres">
      <dgm:prSet presAssocID="{523E5B99-C804-4BF9-AB29-4E304208014F}" presName="text3" presStyleLbl="revTx" presStyleIdx="2" presStyleCnt="9">
        <dgm:presLayoutVars>
          <dgm:chPref val="3"/>
        </dgm:presLayoutVars>
      </dgm:prSet>
      <dgm:spPr/>
    </dgm:pt>
    <dgm:pt modelId="{95AB4871-6148-4498-88ED-54D7010BF1EF}" type="pres">
      <dgm:prSet presAssocID="{523E5B99-C804-4BF9-AB29-4E304208014F}" presName="hierChild4" presStyleCnt="0"/>
      <dgm:spPr/>
    </dgm:pt>
    <dgm:pt modelId="{52337BCD-2966-4384-8E25-9A1178E6B72B}" type="pres">
      <dgm:prSet presAssocID="{DFB325AA-0B74-48E6-A98E-BCFE795ADC4F}" presName="Name17" presStyleLbl="parChTrans1D3" presStyleIdx="1" presStyleCnt="6"/>
      <dgm:spPr/>
    </dgm:pt>
    <dgm:pt modelId="{FAE8E122-3D13-411A-9A5D-1FE62D50C1A7}" type="pres">
      <dgm:prSet presAssocID="{C6D9F5BE-702D-4954-9E95-58E89D0AB014}" presName="hierRoot3" presStyleCnt="0"/>
      <dgm:spPr/>
    </dgm:pt>
    <dgm:pt modelId="{A719FE86-43B4-40F3-B5CB-D810315392F8}" type="pres">
      <dgm:prSet presAssocID="{C6D9F5BE-702D-4954-9E95-58E89D0AB014}" presName="composite3" presStyleCnt="0"/>
      <dgm:spPr/>
    </dgm:pt>
    <dgm:pt modelId="{39FBF952-0902-4A2D-8585-0F6B5D154CE8}" type="pres">
      <dgm:prSet presAssocID="{C6D9F5BE-702D-4954-9E95-58E89D0AB014}" presName="image3" presStyleLbl="node3" presStyleIdx="1"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9C97854D-1B01-4A9D-B969-C25826259FDB}" type="pres">
      <dgm:prSet presAssocID="{C6D9F5BE-702D-4954-9E95-58E89D0AB014}" presName="text3" presStyleLbl="revTx" presStyleIdx="3" presStyleCnt="9">
        <dgm:presLayoutVars>
          <dgm:chPref val="3"/>
        </dgm:presLayoutVars>
      </dgm:prSet>
      <dgm:spPr/>
    </dgm:pt>
    <dgm:pt modelId="{0421F288-B7D6-4EE5-88F9-15ECF318A5FE}" type="pres">
      <dgm:prSet presAssocID="{C6D9F5BE-702D-4954-9E95-58E89D0AB014}" presName="hierChild4" presStyleCnt="0"/>
      <dgm:spPr/>
    </dgm:pt>
    <dgm:pt modelId="{C977ADC6-527F-4948-9D2F-9C72E36B48FA}" type="pres">
      <dgm:prSet presAssocID="{6938F3F8-3182-4330-97A7-72B161634E68}" presName="Name17" presStyleLbl="parChTrans1D3" presStyleIdx="2" presStyleCnt="6"/>
      <dgm:spPr/>
    </dgm:pt>
    <dgm:pt modelId="{6972B2E3-E0F1-4E84-B163-C96A444423AC}" type="pres">
      <dgm:prSet presAssocID="{C3EC4AF4-2C9D-4066-9D64-7EBB4F28622B}" presName="hierRoot3" presStyleCnt="0"/>
      <dgm:spPr/>
    </dgm:pt>
    <dgm:pt modelId="{EFD0398B-75D6-40D3-845E-52666A69C75D}" type="pres">
      <dgm:prSet presAssocID="{C3EC4AF4-2C9D-4066-9D64-7EBB4F28622B}" presName="composite3" presStyleCnt="0"/>
      <dgm:spPr/>
    </dgm:pt>
    <dgm:pt modelId="{945C0D10-D4DD-4CE8-8C1E-0DD84A8DC5C8}" type="pres">
      <dgm:prSet presAssocID="{C3EC4AF4-2C9D-4066-9D64-7EBB4F28622B}" presName="image3" presStyleLbl="node3"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FF675AC4-8D7D-4C44-8617-8787CDBEA0B4}" type="pres">
      <dgm:prSet presAssocID="{C3EC4AF4-2C9D-4066-9D64-7EBB4F28622B}" presName="text3" presStyleLbl="revTx" presStyleIdx="4" presStyleCnt="9">
        <dgm:presLayoutVars>
          <dgm:chPref val="3"/>
        </dgm:presLayoutVars>
      </dgm:prSet>
      <dgm:spPr/>
    </dgm:pt>
    <dgm:pt modelId="{9177DE25-3ED3-4AC5-8EA1-E18E01CFE85E}" type="pres">
      <dgm:prSet presAssocID="{C3EC4AF4-2C9D-4066-9D64-7EBB4F28622B}" presName="hierChild4" presStyleCnt="0"/>
      <dgm:spPr/>
    </dgm:pt>
    <dgm:pt modelId="{7C17A9A3-CCF2-4046-A806-56C123F40141}" type="pres">
      <dgm:prSet presAssocID="{ECA84E1C-63E6-4D96-A1B0-9A24D9C92436}" presName="Name10" presStyleLbl="parChTrans1D2" presStyleIdx="1" presStyleCnt="2"/>
      <dgm:spPr/>
    </dgm:pt>
    <dgm:pt modelId="{4DD2A385-4969-4199-9229-2C34FEB8B633}" type="pres">
      <dgm:prSet presAssocID="{D8C8070D-2A64-400E-A68E-015FB1C6D650}" presName="hierRoot2" presStyleCnt="0"/>
      <dgm:spPr/>
    </dgm:pt>
    <dgm:pt modelId="{359436DB-4F95-4EDD-9364-94BFEB90450E}" type="pres">
      <dgm:prSet presAssocID="{D8C8070D-2A64-400E-A68E-015FB1C6D650}" presName="composite2" presStyleCnt="0"/>
      <dgm:spPr/>
    </dgm:pt>
    <dgm:pt modelId="{17D849D1-80C0-468E-9BAD-39A6E134CD68}" type="pres">
      <dgm:prSet presAssocID="{D8C8070D-2A64-400E-A68E-015FB1C6D650}" presName="image2" presStyleLbl="node2"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a:solidFill>
            <a:schemeClr val="accent1"/>
          </a:solidFill>
        </a:ln>
      </dgm:spPr>
      <dgm:extLst>
        <a:ext uri="{E40237B7-FDA0-4F09-8148-C483321AD2D9}">
          <dgm14:cNvPr xmlns:dgm14="http://schemas.microsoft.com/office/drawing/2010/diagram" id="0" name="" descr="User"/>
        </a:ext>
      </dgm:extLst>
    </dgm:pt>
    <dgm:pt modelId="{6055A17D-665C-4B73-92CF-5CA65C12868A}" type="pres">
      <dgm:prSet presAssocID="{D8C8070D-2A64-400E-A68E-015FB1C6D650}" presName="text2" presStyleLbl="revTx" presStyleIdx="5" presStyleCnt="9">
        <dgm:presLayoutVars>
          <dgm:chPref val="3"/>
        </dgm:presLayoutVars>
      </dgm:prSet>
      <dgm:spPr/>
    </dgm:pt>
    <dgm:pt modelId="{0DE689A3-69A1-430A-BB77-8ADB21AEA849}" type="pres">
      <dgm:prSet presAssocID="{D8C8070D-2A64-400E-A68E-015FB1C6D650}" presName="hierChild3" presStyleCnt="0"/>
      <dgm:spPr/>
    </dgm:pt>
    <dgm:pt modelId="{C3AF14FA-E807-409C-BD42-594713A1BF3F}" type="pres">
      <dgm:prSet presAssocID="{63E5B352-3439-4855-9D1C-FB6168EC545A}" presName="Name17" presStyleLbl="parChTrans1D3" presStyleIdx="3" presStyleCnt="6"/>
      <dgm:spPr/>
    </dgm:pt>
    <dgm:pt modelId="{14B60352-A96E-4E77-9099-36AA8BD419C5}" type="pres">
      <dgm:prSet presAssocID="{3377941E-CC64-4811-BFAF-B2B22B97820E}" presName="hierRoot3" presStyleCnt="0"/>
      <dgm:spPr/>
    </dgm:pt>
    <dgm:pt modelId="{D3065779-5EDA-4FEA-B65A-8498F063E8A6}" type="pres">
      <dgm:prSet presAssocID="{3377941E-CC64-4811-BFAF-B2B22B97820E}" presName="composite3" presStyleCnt="0"/>
      <dgm:spPr/>
    </dgm:pt>
    <dgm:pt modelId="{73D9478B-CAF8-4DA2-B950-B856144A3ABC}" type="pres">
      <dgm:prSet presAssocID="{3377941E-CC64-4811-BFAF-B2B22B97820E}" presName="image3" presStyleLbl="node3"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6FA81AB1-69FD-4CFB-ADC9-757A615AE10D}" type="pres">
      <dgm:prSet presAssocID="{3377941E-CC64-4811-BFAF-B2B22B97820E}" presName="text3" presStyleLbl="revTx" presStyleIdx="6" presStyleCnt="9">
        <dgm:presLayoutVars>
          <dgm:chPref val="3"/>
        </dgm:presLayoutVars>
      </dgm:prSet>
      <dgm:spPr/>
    </dgm:pt>
    <dgm:pt modelId="{96F7FEF6-718A-41D6-92DC-33AF997D929A}" type="pres">
      <dgm:prSet presAssocID="{3377941E-CC64-4811-BFAF-B2B22B97820E}" presName="hierChild4" presStyleCnt="0"/>
      <dgm:spPr/>
    </dgm:pt>
    <dgm:pt modelId="{73833CDA-52DB-4EEB-B820-405D691E7053}" type="pres">
      <dgm:prSet presAssocID="{C20A3B86-813C-4A2E-A4A4-C9D607241B11}" presName="Name17" presStyleLbl="parChTrans1D3" presStyleIdx="4" presStyleCnt="6"/>
      <dgm:spPr/>
    </dgm:pt>
    <dgm:pt modelId="{FF49F77E-89DB-49AC-B65B-5382EB57CA8D}" type="pres">
      <dgm:prSet presAssocID="{CDA2C284-C840-4F2C-8558-73BB48730EEA}" presName="hierRoot3" presStyleCnt="0"/>
      <dgm:spPr/>
    </dgm:pt>
    <dgm:pt modelId="{EC45E784-B711-4C2B-A726-43E57E0A3E7F}" type="pres">
      <dgm:prSet presAssocID="{CDA2C284-C840-4F2C-8558-73BB48730EEA}" presName="composite3" presStyleCnt="0"/>
      <dgm:spPr/>
    </dgm:pt>
    <dgm:pt modelId="{AB61FDC4-06E1-4BEA-9EDF-B49699300A82}" type="pres">
      <dgm:prSet presAssocID="{CDA2C284-C840-4F2C-8558-73BB48730EEA}" presName="image3" presStyleLbl="node3" presStyleIdx="4"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
        </a:ext>
      </dgm:extLst>
    </dgm:pt>
    <dgm:pt modelId="{D4D33E93-E535-46B6-9E47-7DF815689E51}" type="pres">
      <dgm:prSet presAssocID="{CDA2C284-C840-4F2C-8558-73BB48730EEA}" presName="text3" presStyleLbl="revTx" presStyleIdx="7" presStyleCnt="9">
        <dgm:presLayoutVars>
          <dgm:chPref val="3"/>
        </dgm:presLayoutVars>
      </dgm:prSet>
      <dgm:spPr/>
    </dgm:pt>
    <dgm:pt modelId="{6F271965-FA1B-466B-A1AF-914DB7587BD2}" type="pres">
      <dgm:prSet presAssocID="{CDA2C284-C840-4F2C-8558-73BB48730EEA}" presName="hierChild4" presStyleCnt="0"/>
      <dgm:spPr/>
    </dgm:pt>
    <dgm:pt modelId="{D3CB4D97-3E52-49AD-A994-593F659BFE2C}" type="pres">
      <dgm:prSet presAssocID="{D00BBE89-F8E7-4670-8EFA-6DC68236FBA8}" presName="Name17" presStyleLbl="parChTrans1D3" presStyleIdx="5" presStyleCnt="6"/>
      <dgm:spPr/>
    </dgm:pt>
    <dgm:pt modelId="{15813977-ABE6-422D-A8AB-58C12BACD6B9}" type="pres">
      <dgm:prSet presAssocID="{F7BB4F09-1891-4C3A-B75B-5B8B7EC12A61}" presName="hierRoot3" presStyleCnt="0"/>
      <dgm:spPr/>
    </dgm:pt>
    <dgm:pt modelId="{4C1AE2FA-8810-4E54-AD43-FA7C94558E8A}" type="pres">
      <dgm:prSet presAssocID="{F7BB4F09-1891-4C3A-B75B-5B8B7EC12A61}" presName="composite3" presStyleCnt="0"/>
      <dgm:spPr/>
    </dgm:pt>
    <dgm:pt modelId="{BBCD4180-2A27-4FA4-88FF-A1D9DC24A1DE}" type="pres">
      <dgm:prSet presAssocID="{F7BB4F09-1891-4C3A-B75B-5B8B7EC12A61}" presName="image3" presStyleLbl="node3" presStyleIdx="5"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
        </a:ext>
      </dgm:extLst>
    </dgm:pt>
    <dgm:pt modelId="{5B395A49-690A-40D6-B372-3C37885820A5}" type="pres">
      <dgm:prSet presAssocID="{F7BB4F09-1891-4C3A-B75B-5B8B7EC12A61}" presName="text3" presStyleLbl="revTx" presStyleIdx="8" presStyleCnt="9">
        <dgm:presLayoutVars>
          <dgm:chPref val="3"/>
        </dgm:presLayoutVars>
      </dgm:prSet>
      <dgm:spPr/>
    </dgm:pt>
    <dgm:pt modelId="{748B9BE9-DEDC-4E7D-8B05-0CB2FE139E46}" type="pres">
      <dgm:prSet presAssocID="{F7BB4F09-1891-4C3A-B75B-5B8B7EC12A61}" presName="hierChild4" presStyleCnt="0"/>
      <dgm:spPr/>
    </dgm:pt>
  </dgm:ptLst>
  <dgm:cxnLst>
    <dgm:cxn modelId="{CBC5530B-7BE5-42B8-AE73-C39F184D04E4}" srcId="{9A68EF39-4237-4771-B195-72BAF23F7E3C}" destId="{C6D9F5BE-702D-4954-9E95-58E89D0AB014}" srcOrd="1" destOrd="0" parTransId="{DFB325AA-0B74-48E6-A98E-BCFE795ADC4F}" sibTransId="{E6EA1D45-F84E-4973-A1C4-DD64E0F3A8EC}"/>
    <dgm:cxn modelId="{0CE5010E-373C-4DD0-8BD6-AE149050C020}" type="presOf" srcId="{63E5B352-3439-4855-9D1C-FB6168EC545A}" destId="{C3AF14FA-E807-409C-BD42-594713A1BF3F}" srcOrd="0" destOrd="0" presId="urn:microsoft.com/office/officeart/2009/layout/CirclePictureHierarchy"/>
    <dgm:cxn modelId="{F79D9929-9E79-4537-8F77-723AEC6012BC}" srcId="{18527B0E-1613-4634-88E3-A54C2DB02DDF}" destId="{9A68EF39-4237-4771-B195-72BAF23F7E3C}" srcOrd="0" destOrd="0" parTransId="{B798B38B-C936-4D68-AA53-2C94B227A48A}" sibTransId="{AF1B02A3-90EC-4399-9142-7CDD1D05917A}"/>
    <dgm:cxn modelId="{4E49B745-35FD-48B1-A67D-B0C152E6A14E}" srcId="{DF2D8980-FA2C-497C-B9E3-9C5A90D657DD}" destId="{18527B0E-1613-4634-88E3-A54C2DB02DDF}" srcOrd="0" destOrd="0" parTransId="{2A379F30-A339-4798-BB63-07A2CB7F31FF}" sibTransId="{D1FF5055-520D-4E3F-82BC-A23D638CA61D}"/>
    <dgm:cxn modelId="{5951B766-9205-4EBA-B396-5B3AB9E4D80C}" srcId="{D8C8070D-2A64-400E-A68E-015FB1C6D650}" destId="{F7BB4F09-1891-4C3A-B75B-5B8B7EC12A61}" srcOrd="2" destOrd="0" parTransId="{D00BBE89-F8E7-4670-8EFA-6DC68236FBA8}" sibTransId="{D38CE552-10ED-485C-B917-B2C3C69B0287}"/>
    <dgm:cxn modelId="{AF78E747-7271-43FA-ADAE-A3EF7D2A57BD}" srcId="{18527B0E-1613-4634-88E3-A54C2DB02DDF}" destId="{D8C8070D-2A64-400E-A68E-015FB1C6D650}" srcOrd="1" destOrd="0" parTransId="{ECA84E1C-63E6-4D96-A1B0-9A24D9C92436}" sibTransId="{F4CFAA50-D53F-4244-9695-EFBF97C6817D}"/>
    <dgm:cxn modelId="{5C535068-23E1-43A6-B0A3-4C8A59B4BFF9}" type="presOf" srcId="{DFB325AA-0B74-48E6-A98E-BCFE795ADC4F}" destId="{52337BCD-2966-4384-8E25-9A1178E6B72B}" srcOrd="0" destOrd="0" presId="urn:microsoft.com/office/officeart/2009/layout/CirclePictureHierarchy"/>
    <dgm:cxn modelId="{0E1BE269-3AFD-4971-B1B2-5E1F2B0F015C}" type="presOf" srcId="{D00BBE89-F8E7-4670-8EFA-6DC68236FBA8}" destId="{D3CB4D97-3E52-49AD-A994-593F659BFE2C}" srcOrd="0" destOrd="0" presId="urn:microsoft.com/office/officeart/2009/layout/CirclePictureHierarchy"/>
    <dgm:cxn modelId="{489FF54B-E229-461A-9432-B59FD2B7F14D}" srcId="{D8C8070D-2A64-400E-A68E-015FB1C6D650}" destId="{3377941E-CC64-4811-BFAF-B2B22B97820E}" srcOrd="0" destOrd="0" parTransId="{63E5B352-3439-4855-9D1C-FB6168EC545A}" sibTransId="{F63A3C2B-F3D9-45F6-993D-2727933CA245}"/>
    <dgm:cxn modelId="{270A3A53-07C7-4C99-A399-CEE82F97E69D}" type="presOf" srcId="{C20A3B86-813C-4A2E-A4A4-C9D607241B11}" destId="{73833CDA-52DB-4EEB-B820-405D691E7053}" srcOrd="0" destOrd="0" presId="urn:microsoft.com/office/officeart/2009/layout/CirclePictureHierarchy"/>
    <dgm:cxn modelId="{6DD61378-D260-46DA-8C97-F4348DFE9E62}" srcId="{9A68EF39-4237-4771-B195-72BAF23F7E3C}" destId="{523E5B99-C804-4BF9-AB29-4E304208014F}" srcOrd="0" destOrd="0" parTransId="{3E81F47E-2D96-489E-A9A1-71A363319CDD}" sibTransId="{0FA4D74E-AF48-4A04-A989-7ED0D5C34166}"/>
    <dgm:cxn modelId="{D199F378-8B00-4E1C-B1E9-CC8465EBC109}" type="presOf" srcId="{ECA84E1C-63E6-4D96-A1B0-9A24D9C92436}" destId="{7C17A9A3-CCF2-4046-A806-56C123F40141}" srcOrd="0" destOrd="0" presId="urn:microsoft.com/office/officeart/2009/layout/CirclePictureHierarchy"/>
    <dgm:cxn modelId="{ADDD697B-173F-482C-8385-9591B460E79D}" type="presOf" srcId="{B798B38B-C936-4D68-AA53-2C94B227A48A}" destId="{24085CE2-BE54-40E3-9442-D8E2640C0354}" srcOrd="0" destOrd="0" presId="urn:microsoft.com/office/officeart/2009/layout/CirclePictureHierarchy"/>
    <dgm:cxn modelId="{125DE57B-67AB-47D7-8829-4045F695323B}" type="presOf" srcId="{C3EC4AF4-2C9D-4066-9D64-7EBB4F28622B}" destId="{FF675AC4-8D7D-4C44-8617-8787CDBEA0B4}" srcOrd="0" destOrd="0" presId="urn:microsoft.com/office/officeart/2009/layout/CirclePictureHierarchy"/>
    <dgm:cxn modelId="{835A988C-446D-48A1-9D45-F6C04A32A2DF}" type="presOf" srcId="{18527B0E-1613-4634-88E3-A54C2DB02DDF}" destId="{59628EB9-E4E6-431A-BB97-6AB5A866D891}" srcOrd="0" destOrd="0" presId="urn:microsoft.com/office/officeart/2009/layout/CirclePictureHierarchy"/>
    <dgm:cxn modelId="{BA48B78C-6B86-445A-9816-2051C2FB495A}" type="presOf" srcId="{6938F3F8-3182-4330-97A7-72B161634E68}" destId="{C977ADC6-527F-4948-9D2F-9C72E36B48FA}" srcOrd="0" destOrd="0" presId="urn:microsoft.com/office/officeart/2009/layout/CirclePictureHierarchy"/>
    <dgm:cxn modelId="{9028FAAB-C3AC-4BFD-A166-F8AA59FA86D2}" type="presOf" srcId="{C6D9F5BE-702D-4954-9E95-58E89D0AB014}" destId="{9C97854D-1B01-4A9D-B969-C25826259FDB}" srcOrd="0" destOrd="0" presId="urn:microsoft.com/office/officeart/2009/layout/CirclePictureHierarchy"/>
    <dgm:cxn modelId="{D50847B0-2869-437B-90EA-280BCD2832DD}" type="presOf" srcId="{CDA2C284-C840-4F2C-8558-73BB48730EEA}" destId="{D4D33E93-E535-46B6-9E47-7DF815689E51}" srcOrd="0" destOrd="0" presId="urn:microsoft.com/office/officeart/2009/layout/CirclePictureHierarchy"/>
    <dgm:cxn modelId="{F917C0B0-EC4F-4176-A2ED-4A99C067D9C4}" type="presOf" srcId="{D8C8070D-2A64-400E-A68E-015FB1C6D650}" destId="{6055A17D-665C-4B73-92CF-5CA65C12868A}" srcOrd="0" destOrd="0" presId="urn:microsoft.com/office/officeart/2009/layout/CirclePictureHierarchy"/>
    <dgm:cxn modelId="{EC8894B1-D20C-485E-972D-24A9C3626758}" type="presOf" srcId="{523E5B99-C804-4BF9-AB29-4E304208014F}" destId="{5B6D7C01-1D7B-42FB-BD84-89171A8C4325}" srcOrd="0" destOrd="0" presId="urn:microsoft.com/office/officeart/2009/layout/CirclePictureHierarchy"/>
    <dgm:cxn modelId="{9F6B8EBD-1DB2-4A73-81D4-E03948665F2D}" srcId="{9A68EF39-4237-4771-B195-72BAF23F7E3C}" destId="{C3EC4AF4-2C9D-4066-9D64-7EBB4F28622B}" srcOrd="2" destOrd="0" parTransId="{6938F3F8-3182-4330-97A7-72B161634E68}" sibTransId="{B7005BEC-B475-4555-A35C-9E33557C21C7}"/>
    <dgm:cxn modelId="{2366B7BD-DAEC-4E50-97C7-46752D0D4736}" type="presOf" srcId="{F7BB4F09-1891-4C3A-B75B-5B8B7EC12A61}" destId="{5B395A49-690A-40D6-B372-3C37885820A5}" srcOrd="0" destOrd="0" presId="urn:microsoft.com/office/officeart/2009/layout/CirclePictureHierarchy"/>
    <dgm:cxn modelId="{14D6D1BF-131F-4362-A9EB-4B13F5979472}" type="presOf" srcId="{9A68EF39-4237-4771-B195-72BAF23F7E3C}" destId="{495EB255-8991-4BF0-AE4F-3C96D126E3DA}" srcOrd="0" destOrd="0" presId="urn:microsoft.com/office/officeart/2009/layout/CirclePictureHierarchy"/>
    <dgm:cxn modelId="{4A7C14CC-2109-43A2-A686-6400434FDF3E}" type="presOf" srcId="{3E81F47E-2D96-489E-A9A1-71A363319CDD}" destId="{5A42A687-3218-480B-B373-D47AEC515A81}" srcOrd="0" destOrd="0" presId="urn:microsoft.com/office/officeart/2009/layout/CirclePictureHierarchy"/>
    <dgm:cxn modelId="{83CEEAD9-7BA6-4549-AEEE-ABB76C0C2DC5}" type="presOf" srcId="{DF2D8980-FA2C-497C-B9E3-9C5A90D657DD}" destId="{DF4729D5-A9B2-4242-A4FE-BA83F7648712}" srcOrd="0" destOrd="0" presId="urn:microsoft.com/office/officeart/2009/layout/CirclePictureHierarchy"/>
    <dgm:cxn modelId="{ABB2AFDD-BEF5-486E-A809-BFE8A625CCF6}" type="presOf" srcId="{3377941E-CC64-4811-BFAF-B2B22B97820E}" destId="{6FA81AB1-69FD-4CFB-ADC9-757A615AE10D}" srcOrd="0" destOrd="0" presId="urn:microsoft.com/office/officeart/2009/layout/CirclePictureHierarchy"/>
    <dgm:cxn modelId="{E57B8EFA-84E0-43DA-9E9D-B86B7C0565AB}" srcId="{D8C8070D-2A64-400E-A68E-015FB1C6D650}" destId="{CDA2C284-C840-4F2C-8558-73BB48730EEA}" srcOrd="1" destOrd="0" parTransId="{C20A3B86-813C-4A2E-A4A4-C9D607241B11}" sibTransId="{2A35276A-2293-448A-B00D-C0DE48DEBD78}"/>
    <dgm:cxn modelId="{B61E95B4-A850-49D7-B8F3-DBCAE7F2B211}" type="presParOf" srcId="{DF4729D5-A9B2-4242-A4FE-BA83F7648712}" destId="{99B7EB9F-775C-4540-80A5-6C169B103D52}" srcOrd="0" destOrd="0" presId="urn:microsoft.com/office/officeart/2009/layout/CirclePictureHierarchy"/>
    <dgm:cxn modelId="{ABBC8226-49D0-4150-A55F-53ECE8730A28}" type="presParOf" srcId="{99B7EB9F-775C-4540-80A5-6C169B103D52}" destId="{0BAFA198-012B-4D4D-ACA0-23E3E1860F29}" srcOrd="0" destOrd="0" presId="urn:microsoft.com/office/officeart/2009/layout/CirclePictureHierarchy"/>
    <dgm:cxn modelId="{1D16E36C-F2FC-410C-AED8-2389CFF9CAFF}" type="presParOf" srcId="{0BAFA198-012B-4D4D-ACA0-23E3E1860F29}" destId="{FA58ED39-B8D0-48C5-A1B7-2ECD6890446C}" srcOrd="0" destOrd="0" presId="urn:microsoft.com/office/officeart/2009/layout/CirclePictureHierarchy"/>
    <dgm:cxn modelId="{DE9B2BD9-A7BC-49E0-819F-F0FE9BE4DC1F}" type="presParOf" srcId="{0BAFA198-012B-4D4D-ACA0-23E3E1860F29}" destId="{59628EB9-E4E6-431A-BB97-6AB5A866D891}" srcOrd="1" destOrd="0" presId="urn:microsoft.com/office/officeart/2009/layout/CirclePictureHierarchy"/>
    <dgm:cxn modelId="{6D940B4B-6807-4AD1-A70C-62404594611D}" type="presParOf" srcId="{99B7EB9F-775C-4540-80A5-6C169B103D52}" destId="{681D2F08-D8B7-44B0-B20B-7C0B36FBD030}" srcOrd="1" destOrd="0" presId="urn:microsoft.com/office/officeart/2009/layout/CirclePictureHierarchy"/>
    <dgm:cxn modelId="{46254CE6-2EAB-44DF-A177-F3D53EC8E183}" type="presParOf" srcId="{681D2F08-D8B7-44B0-B20B-7C0B36FBD030}" destId="{24085CE2-BE54-40E3-9442-D8E2640C0354}" srcOrd="0" destOrd="0" presId="urn:microsoft.com/office/officeart/2009/layout/CirclePictureHierarchy"/>
    <dgm:cxn modelId="{B04AC7C2-4B6A-4B4A-9552-799F9DF81926}" type="presParOf" srcId="{681D2F08-D8B7-44B0-B20B-7C0B36FBD030}" destId="{2F0DCBC4-D40D-4832-A9B6-2487B1F33112}" srcOrd="1" destOrd="0" presId="urn:microsoft.com/office/officeart/2009/layout/CirclePictureHierarchy"/>
    <dgm:cxn modelId="{CC410050-5CBC-4962-A79E-C5E1F06FE508}" type="presParOf" srcId="{2F0DCBC4-D40D-4832-A9B6-2487B1F33112}" destId="{26FDD5E2-245B-4893-826B-66456FC9E9EB}" srcOrd="0" destOrd="0" presId="urn:microsoft.com/office/officeart/2009/layout/CirclePictureHierarchy"/>
    <dgm:cxn modelId="{54F8EC50-8584-4C27-971F-4F63A9621006}" type="presParOf" srcId="{26FDD5E2-245B-4893-826B-66456FC9E9EB}" destId="{73E4B9F7-071B-412C-A0F8-D369010A5148}" srcOrd="0" destOrd="0" presId="urn:microsoft.com/office/officeart/2009/layout/CirclePictureHierarchy"/>
    <dgm:cxn modelId="{DB505500-0C5B-4F2E-8D61-5AF48D82CA45}" type="presParOf" srcId="{26FDD5E2-245B-4893-826B-66456FC9E9EB}" destId="{495EB255-8991-4BF0-AE4F-3C96D126E3DA}" srcOrd="1" destOrd="0" presId="urn:microsoft.com/office/officeart/2009/layout/CirclePictureHierarchy"/>
    <dgm:cxn modelId="{8BF9E22A-7067-4763-B8B7-7821CB714667}" type="presParOf" srcId="{2F0DCBC4-D40D-4832-A9B6-2487B1F33112}" destId="{BC811E46-435A-4F19-8992-BA09A2E1D41D}" srcOrd="1" destOrd="0" presId="urn:microsoft.com/office/officeart/2009/layout/CirclePictureHierarchy"/>
    <dgm:cxn modelId="{06E3C55A-3E4B-4700-8C76-4929E06CE802}" type="presParOf" srcId="{BC811E46-435A-4F19-8992-BA09A2E1D41D}" destId="{5A42A687-3218-480B-B373-D47AEC515A81}" srcOrd="0" destOrd="0" presId="urn:microsoft.com/office/officeart/2009/layout/CirclePictureHierarchy"/>
    <dgm:cxn modelId="{2E2DC8FA-5082-4C20-B456-53F7485E1E65}" type="presParOf" srcId="{BC811E46-435A-4F19-8992-BA09A2E1D41D}" destId="{0352F1D1-24A2-4A77-9CB1-67D6B2481877}" srcOrd="1" destOrd="0" presId="urn:microsoft.com/office/officeart/2009/layout/CirclePictureHierarchy"/>
    <dgm:cxn modelId="{DE0A8624-4582-4C95-AD77-A299B7C93615}" type="presParOf" srcId="{0352F1D1-24A2-4A77-9CB1-67D6B2481877}" destId="{F6D7F6D9-E28F-4015-AB8B-2F00654EE9FD}" srcOrd="0" destOrd="0" presId="urn:microsoft.com/office/officeart/2009/layout/CirclePictureHierarchy"/>
    <dgm:cxn modelId="{CEC9B7D8-1EF0-47D7-A56B-1582B360CB0F}" type="presParOf" srcId="{F6D7F6D9-E28F-4015-AB8B-2F00654EE9FD}" destId="{49CBABA2-604E-4694-8CB0-46AF9CCCCE66}" srcOrd="0" destOrd="0" presId="urn:microsoft.com/office/officeart/2009/layout/CirclePictureHierarchy"/>
    <dgm:cxn modelId="{FE1629C3-51BB-4C4B-B610-BFBE512D9143}" type="presParOf" srcId="{F6D7F6D9-E28F-4015-AB8B-2F00654EE9FD}" destId="{5B6D7C01-1D7B-42FB-BD84-89171A8C4325}" srcOrd="1" destOrd="0" presId="urn:microsoft.com/office/officeart/2009/layout/CirclePictureHierarchy"/>
    <dgm:cxn modelId="{DCB580C9-6DE6-47EA-8896-3D6583B4773D}" type="presParOf" srcId="{0352F1D1-24A2-4A77-9CB1-67D6B2481877}" destId="{95AB4871-6148-4498-88ED-54D7010BF1EF}" srcOrd="1" destOrd="0" presId="urn:microsoft.com/office/officeart/2009/layout/CirclePictureHierarchy"/>
    <dgm:cxn modelId="{346546E3-EBF5-4FC7-98EC-A7F1F19F92D3}" type="presParOf" srcId="{BC811E46-435A-4F19-8992-BA09A2E1D41D}" destId="{52337BCD-2966-4384-8E25-9A1178E6B72B}" srcOrd="2" destOrd="0" presId="urn:microsoft.com/office/officeart/2009/layout/CirclePictureHierarchy"/>
    <dgm:cxn modelId="{FAA43592-F8B6-4AF5-AA7A-2FE4C31151DD}" type="presParOf" srcId="{BC811E46-435A-4F19-8992-BA09A2E1D41D}" destId="{FAE8E122-3D13-411A-9A5D-1FE62D50C1A7}" srcOrd="3" destOrd="0" presId="urn:microsoft.com/office/officeart/2009/layout/CirclePictureHierarchy"/>
    <dgm:cxn modelId="{E8F7CDFB-111F-4306-876C-B50CEA17C037}" type="presParOf" srcId="{FAE8E122-3D13-411A-9A5D-1FE62D50C1A7}" destId="{A719FE86-43B4-40F3-B5CB-D810315392F8}" srcOrd="0" destOrd="0" presId="urn:microsoft.com/office/officeart/2009/layout/CirclePictureHierarchy"/>
    <dgm:cxn modelId="{FB77B730-401E-4E4C-A942-1B9D423D9BDD}" type="presParOf" srcId="{A719FE86-43B4-40F3-B5CB-D810315392F8}" destId="{39FBF952-0902-4A2D-8585-0F6B5D154CE8}" srcOrd="0" destOrd="0" presId="urn:microsoft.com/office/officeart/2009/layout/CirclePictureHierarchy"/>
    <dgm:cxn modelId="{B1212FBE-1ACE-4B94-8937-F3207FA45CFE}" type="presParOf" srcId="{A719FE86-43B4-40F3-B5CB-D810315392F8}" destId="{9C97854D-1B01-4A9D-B969-C25826259FDB}" srcOrd="1" destOrd="0" presId="urn:microsoft.com/office/officeart/2009/layout/CirclePictureHierarchy"/>
    <dgm:cxn modelId="{5E71F6C0-90A1-4351-B80A-391A033FA9C9}" type="presParOf" srcId="{FAE8E122-3D13-411A-9A5D-1FE62D50C1A7}" destId="{0421F288-B7D6-4EE5-88F9-15ECF318A5FE}" srcOrd="1" destOrd="0" presId="urn:microsoft.com/office/officeart/2009/layout/CirclePictureHierarchy"/>
    <dgm:cxn modelId="{C25DCD15-3313-446D-A201-C4FB694BED02}" type="presParOf" srcId="{BC811E46-435A-4F19-8992-BA09A2E1D41D}" destId="{C977ADC6-527F-4948-9D2F-9C72E36B48FA}" srcOrd="4" destOrd="0" presId="urn:microsoft.com/office/officeart/2009/layout/CirclePictureHierarchy"/>
    <dgm:cxn modelId="{A1AF7ABA-F200-4C1A-98AD-46308FF6B7C5}" type="presParOf" srcId="{BC811E46-435A-4F19-8992-BA09A2E1D41D}" destId="{6972B2E3-E0F1-4E84-B163-C96A444423AC}" srcOrd="5" destOrd="0" presId="urn:microsoft.com/office/officeart/2009/layout/CirclePictureHierarchy"/>
    <dgm:cxn modelId="{2ABB7E6E-1F81-4D7E-A61B-9DC33089F365}" type="presParOf" srcId="{6972B2E3-E0F1-4E84-B163-C96A444423AC}" destId="{EFD0398B-75D6-40D3-845E-52666A69C75D}" srcOrd="0" destOrd="0" presId="urn:microsoft.com/office/officeart/2009/layout/CirclePictureHierarchy"/>
    <dgm:cxn modelId="{77A4F287-05D0-444A-ADAE-D127DDA90FF2}" type="presParOf" srcId="{EFD0398B-75D6-40D3-845E-52666A69C75D}" destId="{945C0D10-D4DD-4CE8-8C1E-0DD84A8DC5C8}" srcOrd="0" destOrd="0" presId="urn:microsoft.com/office/officeart/2009/layout/CirclePictureHierarchy"/>
    <dgm:cxn modelId="{1441D01E-9DA6-4F27-95E4-83369F30CBBE}" type="presParOf" srcId="{EFD0398B-75D6-40D3-845E-52666A69C75D}" destId="{FF675AC4-8D7D-4C44-8617-8787CDBEA0B4}" srcOrd="1" destOrd="0" presId="urn:microsoft.com/office/officeart/2009/layout/CirclePictureHierarchy"/>
    <dgm:cxn modelId="{2B501C40-BABF-436C-8F65-C441543BC758}" type="presParOf" srcId="{6972B2E3-E0F1-4E84-B163-C96A444423AC}" destId="{9177DE25-3ED3-4AC5-8EA1-E18E01CFE85E}" srcOrd="1" destOrd="0" presId="urn:microsoft.com/office/officeart/2009/layout/CirclePictureHierarchy"/>
    <dgm:cxn modelId="{11FC6931-D511-4511-BD69-B31C3DC21A51}" type="presParOf" srcId="{681D2F08-D8B7-44B0-B20B-7C0B36FBD030}" destId="{7C17A9A3-CCF2-4046-A806-56C123F40141}" srcOrd="2" destOrd="0" presId="urn:microsoft.com/office/officeart/2009/layout/CirclePictureHierarchy"/>
    <dgm:cxn modelId="{9872F2C8-A745-48E2-8152-6C3A39993D83}" type="presParOf" srcId="{681D2F08-D8B7-44B0-B20B-7C0B36FBD030}" destId="{4DD2A385-4969-4199-9229-2C34FEB8B633}" srcOrd="3" destOrd="0" presId="urn:microsoft.com/office/officeart/2009/layout/CirclePictureHierarchy"/>
    <dgm:cxn modelId="{DE9F7962-2939-43B1-8004-B46E62A9FA0C}" type="presParOf" srcId="{4DD2A385-4969-4199-9229-2C34FEB8B633}" destId="{359436DB-4F95-4EDD-9364-94BFEB90450E}" srcOrd="0" destOrd="0" presId="urn:microsoft.com/office/officeart/2009/layout/CirclePictureHierarchy"/>
    <dgm:cxn modelId="{C9D65072-373C-4C64-949F-1267AD5D2DEF}" type="presParOf" srcId="{359436DB-4F95-4EDD-9364-94BFEB90450E}" destId="{17D849D1-80C0-468E-9BAD-39A6E134CD68}" srcOrd="0" destOrd="0" presId="urn:microsoft.com/office/officeart/2009/layout/CirclePictureHierarchy"/>
    <dgm:cxn modelId="{D5C71539-646D-4C33-BE83-3863AA8D3ADF}" type="presParOf" srcId="{359436DB-4F95-4EDD-9364-94BFEB90450E}" destId="{6055A17D-665C-4B73-92CF-5CA65C12868A}" srcOrd="1" destOrd="0" presId="urn:microsoft.com/office/officeart/2009/layout/CirclePictureHierarchy"/>
    <dgm:cxn modelId="{5D7AEA23-8393-4072-8A1C-959F4213483E}" type="presParOf" srcId="{4DD2A385-4969-4199-9229-2C34FEB8B633}" destId="{0DE689A3-69A1-430A-BB77-8ADB21AEA849}" srcOrd="1" destOrd="0" presId="urn:microsoft.com/office/officeart/2009/layout/CirclePictureHierarchy"/>
    <dgm:cxn modelId="{4D24181C-A63C-4486-A7AB-361D8B50D646}" type="presParOf" srcId="{0DE689A3-69A1-430A-BB77-8ADB21AEA849}" destId="{C3AF14FA-E807-409C-BD42-594713A1BF3F}" srcOrd="0" destOrd="0" presId="urn:microsoft.com/office/officeart/2009/layout/CirclePictureHierarchy"/>
    <dgm:cxn modelId="{D0C74936-02EE-4AD0-827B-09D39297F87F}" type="presParOf" srcId="{0DE689A3-69A1-430A-BB77-8ADB21AEA849}" destId="{14B60352-A96E-4E77-9099-36AA8BD419C5}" srcOrd="1" destOrd="0" presId="urn:microsoft.com/office/officeart/2009/layout/CirclePictureHierarchy"/>
    <dgm:cxn modelId="{58C0AD38-332B-4F03-92AB-6753D544F4DC}" type="presParOf" srcId="{14B60352-A96E-4E77-9099-36AA8BD419C5}" destId="{D3065779-5EDA-4FEA-B65A-8498F063E8A6}" srcOrd="0" destOrd="0" presId="urn:microsoft.com/office/officeart/2009/layout/CirclePictureHierarchy"/>
    <dgm:cxn modelId="{8D8B701C-B2CB-4F5D-9F2E-D1CF01781028}" type="presParOf" srcId="{D3065779-5EDA-4FEA-B65A-8498F063E8A6}" destId="{73D9478B-CAF8-4DA2-B950-B856144A3ABC}" srcOrd="0" destOrd="0" presId="urn:microsoft.com/office/officeart/2009/layout/CirclePictureHierarchy"/>
    <dgm:cxn modelId="{892E58D6-6180-4372-987F-3F3DCDE5EDAA}" type="presParOf" srcId="{D3065779-5EDA-4FEA-B65A-8498F063E8A6}" destId="{6FA81AB1-69FD-4CFB-ADC9-757A615AE10D}" srcOrd="1" destOrd="0" presId="urn:microsoft.com/office/officeart/2009/layout/CirclePictureHierarchy"/>
    <dgm:cxn modelId="{50BB6524-E4B1-4BF4-9998-BB1F1ACA75FA}" type="presParOf" srcId="{14B60352-A96E-4E77-9099-36AA8BD419C5}" destId="{96F7FEF6-718A-41D6-92DC-33AF997D929A}" srcOrd="1" destOrd="0" presId="urn:microsoft.com/office/officeart/2009/layout/CirclePictureHierarchy"/>
    <dgm:cxn modelId="{4199E8E2-B279-4069-B0C8-A4BB576D31BE}" type="presParOf" srcId="{0DE689A3-69A1-430A-BB77-8ADB21AEA849}" destId="{73833CDA-52DB-4EEB-B820-405D691E7053}" srcOrd="2" destOrd="0" presId="urn:microsoft.com/office/officeart/2009/layout/CirclePictureHierarchy"/>
    <dgm:cxn modelId="{F3744639-C0DA-4C1E-8E31-CDE01C568E04}" type="presParOf" srcId="{0DE689A3-69A1-430A-BB77-8ADB21AEA849}" destId="{FF49F77E-89DB-49AC-B65B-5382EB57CA8D}" srcOrd="3" destOrd="0" presId="urn:microsoft.com/office/officeart/2009/layout/CirclePictureHierarchy"/>
    <dgm:cxn modelId="{6AD80528-2079-41E3-8EEB-0CDD9C984C72}" type="presParOf" srcId="{FF49F77E-89DB-49AC-B65B-5382EB57CA8D}" destId="{EC45E784-B711-4C2B-A726-43E57E0A3E7F}" srcOrd="0" destOrd="0" presId="urn:microsoft.com/office/officeart/2009/layout/CirclePictureHierarchy"/>
    <dgm:cxn modelId="{D7121EB8-A93D-406C-A873-018A1F587433}" type="presParOf" srcId="{EC45E784-B711-4C2B-A726-43E57E0A3E7F}" destId="{AB61FDC4-06E1-4BEA-9EDF-B49699300A82}" srcOrd="0" destOrd="0" presId="urn:microsoft.com/office/officeart/2009/layout/CirclePictureHierarchy"/>
    <dgm:cxn modelId="{1F533623-A62A-4E28-B4EF-C7B95423758A}" type="presParOf" srcId="{EC45E784-B711-4C2B-A726-43E57E0A3E7F}" destId="{D4D33E93-E535-46B6-9E47-7DF815689E51}" srcOrd="1" destOrd="0" presId="urn:microsoft.com/office/officeart/2009/layout/CirclePictureHierarchy"/>
    <dgm:cxn modelId="{35819D28-6BE4-4D64-89CE-5A228A6FA751}" type="presParOf" srcId="{FF49F77E-89DB-49AC-B65B-5382EB57CA8D}" destId="{6F271965-FA1B-466B-A1AF-914DB7587BD2}" srcOrd="1" destOrd="0" presId="urn:microsoft.com/office/officeart/2009/layout/CirclePictureHierarchy"/>
    <dgm:cxn modelId="{EC286DBE-BA38-494C-846E-18953984A4D9}" type="presParOf" srcId="{0DE689A3-69A1-430A-BB77-8ADB21AEA849}" destId="{D3CB4D97-3E52-49AD-A994-593F659BFE2C}" srcOrd="4" destOrd="0" presId="urn:microsoft.com/office/officeart/2009/layout/CirclePictureHierarchy"/>
    <dgm:cxn modelId="{3F4475FF-2257-4CFC-8BCB-7442EA9B7294}" type="presParOf" srcId="{0DE689A3-69A1-430A-BB77-8ADB21AEA849}" destId="{15813977-ABE6-422D-A8AB-58C12BACD6B9}" srcOrd="5" destOrd="0" presId="urn:microsoft.com/office/officeart/2009/layout/CirclePictureHierarchy"/>
    <dgm:cxn modelId="{86CE1E2B-EE77-4F47-8E41-ED886165869A}" type="presParOf" srcId="{15813977-ABE6-422D-A8AB-58C12BACD6B9}" destId="{4C1AE2FA-8810-4E54-AD43-FA7C94558E8A}" srcOrd="0" destOrd="0" presId="urn:microsoft.com/office/officeart/2009/layout/CirclePictureHierarchy"/>
    <dgm:cxn modelId="{A7A0DCA1-60F5-480D-8691-04074A9BF55E}" type="presParOf" srcId="{4C1AE2FA-8810-4E54-AD43-FA7C94558E8A}" destId="{BBCD4180-2A27-4FA4-88FF-A1D9DC24A1DE}" srcOrd="0" destOrd="0" presId="urn:microsoft.com/office/officeart/2009/layout/CirclePictureHierarchy"/>
    <dgm:cxn modelId="{F32285CC-2E5B-4ACA-90A2-D326AC98D881}" type="presParOf" srcId="{4C1AE2FA-8810-4E54-AD43-FA7C94558E8A}" destId="{5B395A49-690A-40D6-B372-3C37885820A5}" srcOrd="1" destOrd="0" presId="urn:microsoft.com/office/officeart/2009/layout/CirclePictureHierarchy"/>
    <dgm:cxn modelId="{2D5560FE-DC1A-4BE5-A511-F1CF00AC5FC8}" type="presParOf" srcId="{15813977-ABE6-422D-A8AB-58C12BACD6B9}" destId="{748B9BE9-DEDC-4E7D-8B05-0CB2FE139E46}"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B4D97-3E52-49AD-A994-593F659BFE2C}">
      <dsp:nvSpPr>
        <dsp:cNvPr id="0" name=""/>
        <dsp:cNvSpPr/>
      </dsp:nvSpPr>
      <dsp:spPr>
        <a:xfrm>
          <a:off x="4173360"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833CDA-52DB-4EEB-B820-405D691E7053}">
      <dsp:nvSpPr>
        <dsp:cNvPr id="0" name=""/>
        <dsp:cNvSpPr/>
      </dsp:nvSpPr>
      <dsp:spPr>
        <a:xfrm>
          <a:off x="4127640"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AF14FA-E807-409C-BD42-594713A1BF3F}">
      <dsp:nvSpPr>
        <dsp:cNvPr id="0" name=""/>
        <dsp:cNvSpPr/>
      </dsp:nvSpPr>
      <dsp:spPr>
        <a:xfrm>
          <a:off x="3175554"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7A9A3-CCF2-4046-A806-56C123F40141}">
      <dsp:nvSpPr>
        <dsp:cNvPr id="0" name=""/>
        <dsp:cNvSpPr/>
      </dsp:nvSpPr>
      <dsp:spPr>
        <a:xfrm>
          <a:off x="2676652" y="934109"/>
          <a:ext cx="1496707" cy="114294"/>
        </a:xfrm>
        <a:custGeom>
          <a:avLst/>
          <a:gdLst/>
          <a:ahLst/>
          <a:cxnLst/>
          <a:rect l="0" t="0" r="0" b="0"/>
          <a:pathLst>
            <a:path>
              <a:moveTo>
                <a:pt x="0" y="0"/>
              </a:moveTo>
              <a:lnTo>
                <a:pt x="0" y="57600"/>
              </a:lnTo>
              <a:lnTo>
                <a:pt x="1496707" y="57600"/>
              </a:lnTo>
              <a:lnTo>
                <a:pt x="1496707"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77ADC6-527F-4948-9D2F-9C72E36B48FA}">
      <dsp:nvSpPr>
        <dsp:cNvPr id="0" name=""/>
        <dsp:cNvSpPr/>
      </dsp:nvSpPr>
      <dsp:spPr>
        <a:xfrm>
          <a:off x="1179944" y="1411242"/>
          <a:ext cx="997805" cy="114294"/>
        </a:xfrm>
        <a:custGeom>
          <a:avLst/>
          <a:gdLst/>
          <a:ahLst/>
          <a:cxnLst/>
          <a:rect l="0" t="0" r="0" b="0"/>
          <a:pathLst>
            <a:path>
              <a:moveTo>
                <a:pt x="0" y="0"/>
              </a:moveTo>
              <a:lnTo>
                <a:pt x="0" y="57600"/>
              </a:lnTo>
              <a:lnTo>
                <a:pt x="997805" y="57600"/>
              </a:lnTo>
              <a:lnTo>
                <a:pt x="997805"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37BCD-2966-4384-8E25-9A1178E6B72B}">
      <dsp:nvSpPr>
        <dsp:cNvPr id="0" name=""/>
        <dsp:cNvSpPr/>
      </dsp:nvSpPr>
      <dsp:spPr>
        <a:xfrm>
          <a:off x="1134224" y="1411242"/>
          <a:ext cx="91440" cy="114294"/>
        </a:xfrm>
        <a:custGeom>
          <a:avLst/>
          <a:gdLst/>
          <a:ahLst/>
          <a:cxnLst/>
          <a:rect l="0" t="0" r="0" b="0"/>
          <a:pathLst>
            <a:path>
              <a:moveTo>
                <a:pt x="45720" y="0"/>
              </a:moveTo>
              <a:lnTo>
                <a:pt x="4572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2A687-3218-480B-B373-D47AEC515A81}">
      <dsp:nvSpPr>
        <dsp:cNvPr id="0" name=""/>
        <dsp:cNvSpPr/>
      </dsp:nvSpPr>
      <dsp:spPr>
        <a:xfrm>
          <a:off x="182139" y="1411242"/>
          <a:ext cx="997805" cy="114294"/>
        </a:xfrm>
        <a:custGeom>
          <a:avLst/>
          <a:gdLst/>
          <a:ahLst/>
          <a:cxnLst/>
          <a:rect l="0" t="0" r="0" b="0"/>
          <a:pathLst>
            <a:path>
              <a:moveTo>
                <a:pt x="997805" y="0"/>
              </a:moveTo>
              <a:lnTo>
                <a:pt x="997805" y="57600"/>
              </a:lnTo>
              <a:lnTo>
                <a:pt x="0" y="57600"/>
              </a:lnTo>
              <a:lnTo>
                <a:pt x="0" y="1142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085CE2-BE54-40E3-9442-D8E2640C0354}">
      <dsp:nvSpPr>
        <dsp:cNvPr id="0" name=""/>
        <dsp:cNvSpPr/>
      </dsp:nvSpPr>
      <dsp:spPr>
        <a:xfrm>
          <a:off x="1179944" y="934109"/>
          <a:ext cx="1496707" cy="114294"/>
        </a:xfrm>
        <a:custGeom>
          <a:avLst/>
          <a:gdLst/>
          <a:ahLst/>
          <a:cxnLst/>
          <a:rect l="0" t="0" r="0" b="0"/>
          <a:pathLst>
            <a:path>
              <a:moveTo>
                <a:pt x="1496707" y="0"/>
              </a:moveTo>
              <a:lnTo>
                <a:pt x="1496707" y="57600"/>
              </a:lnTo>
              <a:lnTo>
                <a:pt x="0" y="57600"/>
              </a:lnTo>
              <a:lnTo>
                <a:pt x="0" y="1142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8ED39-B8D0-48C5-A1B7-2ECD6890446C}">
      <dsp:nvSpPr>
        <dsp:cNvPr id="0" name=""/>
        <dsp:cNvSpPr/>
      </dsp:nvSpPr>
      <dsp:spPr>
        <a:xfrm>
          <a:off x="2495233" y="571271"/>
          <a:ext cx="362838" cy="36283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412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28EB9-E4E6-431A-BB97-6AB5A866D891}">
      <dsp:nvSpPr>
        <dsp:cNvPr id="0" name=""/>
        <dsp:cNvSpPr/>
      </dsp:nvSpPr>
      <dsp:spPr>
        <a:xfrm>
          <a:off x="2858071" y="570364"/>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Director</a:t>
          </a:r>
          <a:endParaRPr lang="tr-TR" sz="900" kern="1200" dirty="0"/>
        </a:p>
      </dsp:txBody>
      <dsp:txXfrm>
        <a:off x="2858071" y="570364"/>
        <a:ext cx="544257" cy="362838"/>
      </dsp:txXfrm>
    </dsp:sp>
    <dsp:sp modelId="{73E4B9F7-071B-412C-A0F8-D369010A5148}">
      <dsp:nvSpPr>
        <dsp:cNvPr id="0" name=""/>
        <dsp:cNvSpPr/>
      </dsp:nvSpPr>
      <dsp:spPr>
        <a:xfrm>
          <a:off x="998525"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EB255-8991-4BF0-AE4F-3C96D126E3DA}">
      <dsp:nvSpPr>
        <dsp:cNvPr id="0" name=""/>
        <dsp:cNvSpPr/>
      </dsp:nvSpPr>
      <dsp:spPr>
        <a:xfrm>
          <a:off x="1361363"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1361363" y="1047496"/>
        <a:ext cx="544257" cy="362838"/>
      </dsp:txXfrm>
    </dsp:sp>
    <dsp:sp modelId="{49CBABA2-604E-4694-8CB0-46AF9CCCCE66}">
      <dsp:nvSpPr>
        <dsp:cNvPr id="0" name=""/>
        <dsp:cNvSpPr/>
      </dsp:nvSpPr>
      <dsp:spPr>
        <a:xfrm>
          <a:off x="719"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D7C01-1D7B-42FB-BD84-89171A8C4325}">
      <dsp:nvSpPr>
        <dsp:cNvPr id="0" name=""/>
        <dsp:cNvSpPr/>
      </dsp:nvSpPr>
      <dsp:spPr>
        <a:xfrm>
          <a:off x="36355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63558" y="1524629"/>
        <a:ext cx="544257" cy="362838"/>
      </dsp:txXfrm>
    </dsp:sp>
    <dsp:sp modelId="{39FBF952-0902-4A2D-8585-0F6B5D154CE8}">
      <dsp:nvSpPr>
        <dsp:cNvPr id="0" name=""/>
        <dsp:cNvSpPr/>
      </dsp:nvSpPr>
      <dsp:spPr>
        <a:xfrm>
          <a:off x="998525" y="1525536"/>
          <a:ext cx="362838" cy="362838"/>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7854D-1B01-4A9D-B969-C25826259FDB}">
      <dsp:nvSpPr>
        <dsp:cNvPr id="0" name=""/>
        <dsp:cNvSpPr/>
      </dsp:nvSpPr>
      <dsp:spPr>
        <a:xfrm>
          <a:off x="1361363"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1361363" y="1524629"/>
        <a:ext cx="544257" cy="362838"/>
      </dsp:txXfrm>
    </dsp:sp>
    <dsp:sp modelId="{945C0D10-D4DD-4CE8-8C1E-0DD84A8DC5C8}">
      <dsp:nvSpPr>
        <dsp:cNvPr id="0" name=""/>
        <dsp:cNvSpPr/>
      </dsp:nvSpPr>
      <dsp:spPr>
        <a:xfrm>
          <a:off x="1996330"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675AC4-8D7D-4C44-8617-8787CDBEA0B4}">
      <dsp:nvSpPr>
        <dsp:cNvPr id="0" name=""/>
        <dsp:cNvSpPr/>
      </dsp:nvSpPr>
      <dsp:spPr>
        <a:xfrm>
          <a:off x="2359168"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2359168" y="1524629"/>
        <a:ext cx="544257" cy="362838"/>
      </dsp:txXfrm>
    </dsp:sp>
    <dsp:sp modelId="{17D849D1-80C0-468E-9BAD-39A6E134CD68}">
      <dsp:nvSpPr>
        <dsp:cNvPr id="0" name=""/>
        <dsp:cNvSpPr/>
      </dsp:nvSpPr>
      <dsp:spPr>
        <a:xfrm>
          <a:off x="3991941" y="1048403"/>
          <a:ext cx="362838" cy="3628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5A17D-665C-4B73-92CF-5CA65C12868A}">
      <dsp:nvSpPr>
        <dsp:cNvPr id="0" name=""/>
        <dsp:cNvSpPr/>
      </dsp:nvSpPr>
      <dsp:spPr>
        <a:xfrm>
          <a:off x="4354779" y="1047496"/>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Manager</a:t>
          </a:r>
          <a:endParaRPr lang="tr-TR" sz="900" kern="1200" dirty="0"/>
        </a:p>
      </dsp:txBody>
      <dsp:txXfrm>
        <a:off x="4354779" y="1047496"/>
        <a:ext cx="544257" cy="362838"/>
      </dsp:txXfrm>
    </dsp:sp>
    <dsp:sp modelId="{73D9478B-CAF8-4DA2-B950-B856144A3ABC}">
      <dsp:nvSpPr>
        <dsp:cNvPr id="0" name=""/>
        <dsp:cNvSpPr/>
      </dsp:nvSpPr>
      <dsp:spPr>
        <a:xfrm>
          <a:off x="2994135"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81AB1-69FD-4CFB-ADC9-757A615AE10D}">
      <dsp:nvSpPr>
        <dsp:cNvPr id="0" name=""/>
        <dsp:cNvSpPr/>
      </dsp:nvSpPr>
      <dsp:spPr>
        <a:xfrm>
          <a:off x="335697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3356974" y="1524629"/>
        <a:ext cx="544257" cy="362838"/>
      </dsp:txXfrm>
    </dsp:sp>
    <dsp:sp modelId="{AB61FDC4-06E1-4BEA-9EDF-B49699300A82}">
      <dsp:nvSpPr>
        <dsp:cNvPr id="0" name=""/>
        <dsp:cNvSpPr/>
      </dsp:nvSpPr>
      <dsp:spPr>
        <a:xfrm>
          <a:off x="3991941" y="1525536"/>
          <a:ext cx="362838" cy="36283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33E93-E535-46B6-9E47-7DF815689E51}">
      <dsp:nvSpPr>
        <dsp:cNvPr id="0" name=""/>
        <dsp:cNvSpPr/>
      </dsp:nvSpPr>
      <dsp:spPr>
        <a:xfrm>
          <a:off x="4354779"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4354779" y="1524629"/>
        <a:ext cx="544257" cy="362838"/>
      </dsp:txXfrm>
    </dsp:sp>
    <dsp:sp modelId="{BBCD4180-2A27-4FA4-88FF-A1D9DC24A1DE}">
      <dsp:nvSpPr>
        <dsp:cNvPr id="0" name=""/>
        <dsp:cNvSpPr/>
      </dsp:nvSpPr>
      <dsp:spPr>
        <a:xfrm>
          <a:off x="4989746" y="1525536"/>
          <a:ext cx="362838" cy="36283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95A49-690A-40D6-B372-3C37885820A5}">
      <dsp:nvSpPr>
        <dsp:cNvPr id="0" name=""/>
        <dsp:cNvSpPr/>
      </dsp:nvSpPr>
      <dsp:spPr>
        <a:xfrm>
          <a:off x="5352584" y="1524629"/>
          <a:ext cx="544257" cy="36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Employee</a:t>
          </a:r>
          <a:endParaRPr lang="tr-TR" sz="900" kern="1200" dirty="0"/>
        </a:p>
      </dsp:txBody>
      <dsp:txXfrm>
        <a:off x="5352584" y="1524629"/>
        <a:ext cx="544257" cy="36283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9/9/2018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59701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18588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Sociocracy 3.0 (also known as S3) is a framework of patterns for collaboration in organizations that wish to grow more effective, agile and resilient. It be applied in organizations of any size, from small start-ups to large international networks and nationwide, multi-agency collaboration.</a:t>
            </a:r>
          </a:p>
          <a:p>
            <a:endParaRPr lang="en-US" dirty="0"/>
          </a:p>
          <a:p>
            <a:r>
              <a:rPr lang="en-US" dirty="0"/>
              <a:t>It be applied in organizations of any size, from small start-ups to large international</a:t>
            </a:r>
          </a:p>
          <a:p>
            <a:r>
              <a:rPr lang="en-US" dirty="0"/>
              <a:t>networks and nationwide, multi-agency collaboration.</a:t>
            </a:r>
          </a:p>
          <a:p>
            <a:r>
              <a:rPr lang="en-US" dirty="0"/>
              <a:t>S3 contains patterns ready to use for many different aspects of collaboration, including</a:t>
            </a:r>
          </a:p>
          <a:p>
            <a:r>
              <a:rPr lang="en-US" dirty="0"/>
              <a:t>patterns that enable organizations to discover and develop new patterns according to their</a:t>
            </a:r>
          </a:p>
          <a:p>
            <a:r>
              <a:rPr lang="en-US" dirty="0"/>
              <a:t>needs.</a:t>
            </a:r>
          </a:p>
          <a:p>
            <a:r>
              <a:rPr lang="en-US" dirty="0"/>
              <a:t>The patterns in S3 form a pattern language, i.e. while each pattern can be applied</a:t>
            </a:r>
          </a:p>
          <a:p>
            <a:r>
              <a:rPr lang="en-US" dirty="0"/>
              <a:t>independently, patterns mutually reinforce each other, because they are all based on the</a:t>
            </a:r>
          </a:p>
          <a:p>
            <a:r>
              <a:rPr lang="en-US" dirty="0"/>
              <a:t>same set of principles (see the Seven Principles at the end of the introduction).</a:t>
            </a:r>
          </a:p>
          <a:p>
            <a:r>
              <a:rPr lang="en-US" dirty="0"/>
              <a:t>S3 patterns facilitate positive transformation for individuals, teams and whole organizations</a:t>
            </a:r>
          </a:p>
          <a:p>
            <a:r>
              <a:rPr lang="en-US" dirty="0"/>
              <a:t>by enabling people to..:</a:t>
            </a:r>
          </a:p>
          <a:p>
            <a:r>
              <a:rPr lang="en-US" dirty="0"/>
              <a:t>• ... dynamically steer and evolve their organizations.</a:t>
            </a:r>
          </a:p>
          <a:p>
            <a:r>
              <a:rPr lang="en-US" dirty="0"/>
              <a:t>• . . . commit to agreements and account for the consequences</a:t>
            </a:r>
          </a:p>
          <a:p>
            <a:r>
              <a:rPr lang="en-US" dirty="0"/>
              <a:t>• . . . learn, transform and grow</a:t>
            </a:r>
          </a:p>
          <a:p>
            <a:r>
              <a:rPr lang="en-US" dirty="0"/>
              <a:t>• . . . incrementally process available information into continuous improvement of</a:t>
            </a:r>
          </a:p>
          <a:p>
            <a:r>
              <a:rPr lang="en-US" dirty="0"/>
              <a:t>products, processes and skills*.</a:t>
            </a:r>
          </a:p>
          <a:p>
            <a:r>
              <a:rPr lang="en-US" dirty="0"/>
              <a:t>• . . . make the best use of the skills already present</a:t>
            </a:r>
          </a:p>
          <a:p>
            <a:r>
              <a:rPr lang="en-US" dirty="0"/>
              <a:t>• . . . grow flexible organizational structures in support of effective flow of information.</a:t>
            </a:r>
          </a:p>
          <a:p>
            <a:r>
              <a:rPr lang="en-US" dirty="0"/>
              <a:t>• . . . take an open, iterative approach to adoption that meets organizations where</a:t>
            </a:r>
          </a:p>
          <a:p>
            <a:r>
              <a:rPr lang="en-US" dirty="0"/>
              <a:t>they are and enables them to move forward at their own pace.</a:t>
            </a:r>
          </a:p>
          <a:p>
            <a:r>
              <a:rPr lang="en-US" dirty="0"/>
              <a:t>• . . . draw on the collective intelligence of the group.</a:t>
            </a:r>
          </a:p>
          <a:p>
            <a:r>
              <a:rPr lang="en-US" dirty="0"/>
              <a:t>• . . . develop creative strategies that are “good enough for now” and “safe enough</a:t>
            </a:r>
          </a:p>
          <a:p>
            <a:r>
              <a:rPr lang="en-US" dirty="0"/>
              <a:t>to try”.</a:t>
            </a:r>
          </a:p>
          <a:p>
            <a:r>
              <a:rPr lang="en-US" dirty="0"/>
              <a:t>The focus of this handbook is mostly on S3 in the context of organizations. The patterns</a:t>
            </a:r>
          </a:p>
          <a:p>
            <a:r>
              <a:rPr lang="en-US" dirty="0"/>
              <a:t>themselves are valuable to any group of people who wish to collaborate effectively, including</a:t>
            </a:r>
          </a:p>
          <a:p>
            <a:r>
              <a:rPr lang="en-US" dirty="0"/>
              <a:t>communities, municipalities, families, and even one-to-one relationships.</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60625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u="none" strike="noStrike" kern="1200" baseline="0" dirty="0">
                <a:solidFill>
                  <a:schemeClr val="tx1"/>
                </a:solidFill>
                <a:latin typeface="+mn-lt"/>
                <a:ea typeface="+mn-ea"/>
                <a:cs typeface="+mn-cs"/>
              </a:rPr>
              <a:t>What’s in a word?</a:t>
            </a:r>
          </a:p>
          <a:p>
            <a:r>
              <a:rPr lang="en-US" sz="1200" b="0" i="0" u="none" strike="noStrike" kern="1200" baseline="0" dirty="0">
                <a:solidFill>
                  <a:schemeClr val="tx1"/>
                </a:solidFill>
                <a:latin typeface="+mn-lt"/>
                <a:ea typeface="+mn-ea"/>
                <a:cs typeface="+mn-cs"/>
              </a:rPr>
              <a:t>• socio- from Latin socius - companion, friend</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cracy</a:t>
            </a:r>
            <a:r>
              <a:rPr lang="en-US" sz="1200" b="0" i="0" u="none" strike="noStrike" kern="1200" baseline="0" dirty="0">
                <a:solidFill>
                  <a:schemeClr val="tx1"/>
                </a:solidFill>
                <a:latin typeface="+mn-lt"/>
                <a:ea typeface="+mn-ea"/>
                <a:cs typeface="+mn-cs"/>
              </a:rPr>
              <a:t> from Ancient Greek </a:t>
            </a:r>
            <a:r>
              <a:rPr lang="en-US" sz="1200" b="0" i="0" u="none" strike="noStrike" kern="1200" baseline="0" dirty="0" err="1">
                <a:solidFill>
                  <a:schemeClr val="tx1"/>
                </a:solidFill>
                <a:latin typeface="+mn-lt"/>
                <a:ea typeface="+mn-ea"/>
                <a:cs typeface="+mn-cs"/>
              </a:rPr>
              <a:t>krátos</a:t>
            </a:r>
            <a:r>
              <a:rPr lang="en-US" sz="1200" b="0" i="0" u="none" strike="noStrike" kern="1200" baseline="0" dirty="0">
                <a:solidFill>
                  <a:schemeClr val="tx1"/>
                </a:solidFill>
                <a:latin typeface="+mn-lt"/>
                <a:ea typeface="+mn-ea"/>
                <a:cs typeface="+mn-cs"/>
              </a:rPr>
              <a:t> - “power, rule”</a:t>
            </a:r>
          </a:p>
          <a:p>
            <a:r>
              <a:rPr lang="en-US" sz="1200" b="0" i="0" u="none" strike="noStrike" kern="1200" baseline="0" dirty="0">
                <a:solidFill>
                  <a:schemeClr val="tx1"/>
                </a:solidFill>
                <a:latin typeface="+mn-lt"/>
                <a:ea typeface="+mn-ea"/>
                <a:cs typeface="+mn-cs"/>
              </a:rPr>
              <a:t>• different to the rule of the demos (i.e. the general mass of people with voting privileges)</a:t>
            </a:r>
          </a:p>
          <a:p>
            <a:r>
              <a:rPr lang="en-US" sz="1200" b="0" i="0" u="none" strike="noStrike" kern="1200" baseline="0" dirty="0">
                <a:solidFill>
                  <a:schemeClr val="tx1"/>
                </a:solidFill>
                <a:latin typeface="+mn-lt"/>
                <a:ea typeface="+mn-ea"/>
                <a:cs typeface="+mn-cs"/>
              </a:rPr>
              <a:t>Figure 2.1: A Brief History of Sociocracy from 1851 to Today</a:t>
            </a:r>
          </a:p>
          <a:p>
            <a:r>
              <a:rPr lang="tr-TR" sz="1200" b="0" i="0" u="none" strike="noStrike" kern="1200" baseline="0" dirty="0">
                <a:solidFill>
                  <a:schemeClr val="tx1"/>
                </a:solidFill>
                <a:latin typeface="+mn-lt"/>
                <a:ea typeface="+mn-ea"/>
                <a:cs typeface="+mn-cs"/>
              </a:rPr>
              <a:t>• 1851 – Auguste Comte</a:t>
            </a:r>
          </a:p>
          <a:p>
            <a:r>
              <a:rPr lang="en-US" sz="1200" b="0" i="0" u="none" strike="noStrike" kern="1200" baseline="0" dirty="0">
                <a:solidFill>
                  <a:schemeClr val="tx1"/>
                </a:solidFill>
                <a:latin typeface="+mn-lt"/>
                <a:ea typeface="+mn-ea"/>
                <a:cs typeface="+mn-cs"/>
              </a:rPr>
              <a:t>– Scientific method applied to society</a:t>
            </a:r>
          </a:p>
          <a:p>
            <a:r>
              <a:rPr lang="en-US" sz="1200" b="0" i="0" u="none" strike="noStrike" kern="1200" baseline="0" dirty="0">
                <a:solidFill>
                  <a:schemeClr val="tx1"/>
                </a:solidFill>
                <a:latin typeface="+mn-lt"/>
                <a:ea typeface="+mn-ea"/>
                <a:cs typeface="+mn-cs"/>
              </a:rPr>
              <a:t>Sociocracy is “the social order of the future” - not yet achievable but inevitable!</a:t>
            </a:r>
          </a:p>
          <a:p>
            <a:r>
              <a:rPr lang="tr-TR" sz="1200" b="0" i="0" u="none" strike="noStrike" kern="1200" baseline="0" dirty="0">
                <a:solidFill>
                  <a:schemeClr val="tx1"/>
                </a:solidFill>
                <a:latin typeface="+mn-lt"/>
                <a:ea typeface="+mn-ea"/>
                <a:cs typeface="+mn-cs"/>
              </a:rPr>
              <a:t>• 1881 – Lester Frank Ward</a:t>
            </a:r>
          </a:p>
          <a:p>
            <a:r>
              <a:rPr lang="en-US" sz="1200" b="0" i="0" u="none" strike="noStrike" kern="1200" baseline="0" dirty="0">
                <a:solidFill>
                  <a:schemeClr val="tx1"/>
                </a:solidFill>
                <a:latin typeface="+mn-lt"/>
                <a:ea typeface="+mn-ea"/>
                <a:cs typeface="+mn-cs"/>
              </a:rPr>
              <a:t>– redefined the term Sociocracy to describe the rule of the people with relationships</a:t>
            </a:r>
          </a:p>
          <a:p>
            <a:r>
              <a:rPr lang="tr-TR" sz="1200" b="0" i="0" u="none" strike="noStrike" kern="1200" baseline="0" dirty="0">
                <a:solidFill>
                  <a:schemeClr val="tx1"/>
                </a:solidFill>
                <a:latin typeface="+mn-lt"/>
                <a:ea typeface="+mn-ea"/>
                <a:cs typeface="+mn-cs"/>
              </a:rPr>
              <a:t>with each other</a:t>
            </a:r>
          </a:p>
          <a:p>
            <a:r>
              <a:rPr lang="tr-TR" sz="1200" b="0" i="0" u="none" strike="noStrike" kern="1200" baseline="0" dirty="0">
                <a:solidFill>
                  <a:schemeClr val="tx1"/>
                </a:solidFill>
                <a:latin typeface="+mn-lt"/>
                <a:ea typeface="+mn-ea"/>
                <a:cs typeface="+mn-cs"/>
              </a:rPr>
              <a:t>• 1926 –1954 - Kees Boeke</a:t>
            </a:r>
          </a:p>
          <a:p>
            <a:r>
              <a:rPr lang="en-US" sz="1200" b="0" i="0" u="none" strike="noStrike" kern="1200" baseline="0" dirty="0">
                <a:solidFill>
                  <a:schemeClr val="tx1"/>
                </a:solidFill>
                <a:latin typeface="+mn-lt"/>
                <a:ea typeface="+mn-ea"/>
                <a:cs typeface="+mn-cs"/>
              </a:rPr>
              <a:t>– Established the first sociocracy in his residential school (based on Quaker consensus</a:t>
            </a:r>
          </a:p>
          <a:p>
            <a:r>
              <a:rPr lang="tr-TR" sz="1200" b="0" i="0" u="none" strike="noStrike" kern="1200" baseline="0" dirty="0">
                <a:solidFill>
                  <a:schemeClr val="tx1"/>
                </a:solidFill>
                <a:latin typeface="+mn-lt"/>
                <a:ea typeface="+mn-ea"/>
                <a:cs typeface="+mn-cs"/>
              </a:rPr>
              <a:t>principles)</a:t>
            </a:r>
          </a:p>
          <a:p>
            <a:r>
              <a:rPr lang="en-US" sz="1200" b="0" i="0" u="none" strike="noStrike" kern="1200" baseline="0" dirty="0">
                <a:solidFill>
                  <a:schemeClr val="tx1"/>
                </a:solidFill>
                <a:latin typeface="+mn-lt"/>
                <a:ea typeface="+mn-ea"/>
                <a:cs typeface="+mn-cs"/>
              </a:rPr>
              <a:t>– Book “Sociocracy: Democracy as it might be” (1945)</a:t>
            </a:r>
          </a:p>
          <a:p>
            <a:r>
              <a:rPr lang="tr-TR" sz="1200" b="0" i="0" u="none" strike="noStrike" kern="1200" baseline="0" dirty="0">
                <a:solidFill>
                  <a:schemeClr val="tx1"/>
                </a:solidFill>
                <a:latin typeface="+mn-lt"/>
                <a:ea typeface="+mn-ea"/>
                <a:cs typeface="+mn-cs"/>
              </a:rPr>
              <a:t>• 1970’s - Gerard Endenburg</a:t>
            </a:r>
          </a:p>
          <a:p>
            <a:r>
              <a:rPr lang="nl-NL" sz="1200" b="0" i="0" u="none" strike="noStrike" kern="1200" baseline="0" dirty="0">
                <a:solidFill>
                  <a:schemeClr val="tx1"/>
                </a:solidFill>
                <a:latin typeface="+mn-lt"/>
                <a:ea typeface="+mn-ea"/>
                <a:cs typeface="+mn-cs"/>
              </a:rPr>
              <a:t>– Student in Kees Boeke’s school</a:t>
            </a:r>
          </a:p>
          <a:p>
            <a:r>
              <a:rPr lang="en-US" sz="1200" b="0" i="0" u="none" strike="noStrike" kern="1200" baseline="0" dirty="0">
                <a:solidFill>
                  <a:schemeClr val="tx1"/>
                </a:solidFill>
                <a:latin typeface="+mn-lt"/>
                <a:ea typeface="+mn-ea"/>
                <a:cs typeface="+mn-cs"/>
              </a:rPr>
              <a:t>– Integrated principles from Engineering and Cybernetics</a:t>
            </a:r>
          </a:p>
          <a:p>
            <a:r>
              <a:rPr lang="en-US" sz="1200" b="0" i="0" u="none" strike="noStrike" kern="1200" baseline="0" dirty="0">
                <a:solidFill>
                  <a:schemeClr val="tx1"/>
                </a:solidFill>
                <a:latin typeface="+mn-lt"/>
                <a:ea typeface="+mn-ea"/>
                <a:cs typeface="+mn-cs"/>
              </a:rPr>
              <a:t>In his company </a:t>
            </a:r>
            <a:r>
              <a:rPr lang="en-US" sz="1200" b="0" i="0" u="none" strike="noStrike" kern="1200" baseline="0" dirty="0" err="1">
                <a:solidFill>
                  <a:schemeClr val="tx1"/>
                </a:solidFill>
                <a:latin typeface="+mn-lt"/>
                <a:ea typeface="+mn-ea"/>
                <a:cs typeface="+mn-cs"/>
              </a:rPr>
              <a:t>Endenburg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Electrotechniek</a:t>
            </a:r>
            <a:r>
              <a:rPr lang="en-US" sz="1200" b="0" i="0" u="none" strike="noStrike" kern="1200" baseline="0" dirty="0">
                <a:solidFill>
                  <a:schemeClr val="tx1"/>
                </a:solidFill>
                <a:latin typeface="+mn-lt"/>
                <a:ea typeface="+mn-ea"/>
                <a:cs typeface="+mn-cs"/>
              </a:rPr>
              <a:t> he evolved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Circle-</a:t>
            </a:r>
          </a:p>
          <a:p>
            <a:r>
              <a:rPr lang="en-US" sz="1200" b="0" i="0" u="none" strike="noStrike" kern="1200" baseline="0" dirty="0">
                <a:solidFill>
                  <a:schemeClr val="tx1"/>
                </a:solidFill>
                <a:latin typeface="+mn-lt"/>
                <a:ea typeface="+mn-ea"/>
                <a:cs typeface="+mn-cs"/>
              </a:rPr>
              <a:t>Organization Method” (later becoming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Method”)</a:t>
            </a:r>
          </a:p>
          <a:p>
            <a:r>
              <a:rPr lang="tr-TR" sz="1200" b="0" i="0" u="none" strike="noStrike" kern="1200" baseline="0" dirty="0">
                <a:solidFill>
                  <a:schemeClr val="tx1"/>
                </a:solidFill>
                <a:latin typeface="+mn-lt"/>
                <a:ea typeface="+mn-ea"/>
                <a:cs typeface="+mn-cs"/>
              </a:rPr>
              <a:t>• 1978 - Sociocratisch Centrum Utrecht</a:t>
            </a:r>
          </a:p>
          <a:p>
            <a:r>
              <a:rPr lang="en-US" sz="1200" b="0" i="0" u="none" strike="noStrike" kern="1200" baseline="0" dirty="0">
                <a:solidFill>
                  <a:schemeClr val="tx1"/>
                </a:solidFill>
                <a:latin typeface="+mn-lt"/>
                <a:ea typeface="+mn-ea"/>
                <a:cs typeface="+mn-cs"/>
              </a:rPr>
              <a:t>– created to promote “The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Method”</a:t>
            </a:r>
          </a:p>
          <a:p>
            <a:r>
              <a:rPr lang="en-US" sz="1200" b="0" i="0" u="none" strike="noStrike" kern="1200" baseline="0" dirty="0">
                <a:solidFill>
                  <a:schemeClr val="tx1"/>
                </a:solidFill>
                <a:latin typeface="+mn-lt"/>
                <a:ea typeface="+mn-ea"/>
                <a:cs typeface="+mn-cs"/>
              </a:rPr>
              <a:t>• 1994 - New law in the Netherlands</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Sociocratic</a:t>
            </a:r>
            <a:r>
              <a:rPr lang="en-US" sz="1200" b="0" i="0" u="none" strike="noStrike" kern="1200" baseline="0" dirty="0">
                <a:solidFill>
                  <a:schemeClr val="tx1"/>
                </a:solidFill>
                <a:latin typeface="+mn-lt"/>
                <a:ea typeface="+mn-ea"/>
                <a:cs typeface="+mn-cs"/>
              </a:rPr>
              <a:t> organizations are no longer required to have a worker’s council</a:t>
            </a:r>
          </a:p>
          <a:p>
            <a:r>
              <a:rPr lang="en-US" sz="1200" b="0" i="0" u="none" strike="noStrike" kern="1200" baseline="0" dirty="0">
                <a:solidFill>
                  <a:schemeClr val="tx1"/>
                </a:solidFill>
                <a:latin typeface="+mn-lt"/>
                <a:ea typeface="+mn-ea"/>
                <a:cs typeface="+mn-cs"/>
              </a:rPr>
              <a:t>• 2000 - emergence of a now wide-spread grassroots movement</a:t>
            </a:r>
          </a:p>
          <a:p>
            <a:r>
              <a:rPr lang="tr-TR" sz="1200" b="0" i="0" u="none" strike="noStrike" kern="1200" baseline="0" dirty="0">
                <a:solidFill>
                  <a:schemeClr val="tx1"/>
                </a:solidFill>
                <a:latin typeface="+mn-lt"/>
                <a:ea typeface="+mn-ea"/>
                <a:cs typeface="+mn-cs"/>
              </a:rPr>
              <a:t>• 2007 - We the People</a:t>
            </a:r>
          </a:p>
          <a:p>
            <a:r>
              <a:rPr lang="en-US" sz="1200" b="0" i="0" u="none" strike="noStrike" kern="1200" baseline="0" dirty="0">
                <a:solidFill>
                  <a:schemeClr val="tx1"/>
                </a:solidFill>
                <a:latin typeface="+mn-lt"/>
                <a:ea typeface="+mn-ea"/>
                <a:cs typeface="+mn-cs"/>
              </a:rPr>
              <a:t>– John Buck /Sharon </a:t>
            </a:r>
            <a:r>
              <a:rPr lang="en-US" sz="1200" b="0" i="0" u="none" strike="noStrike" kern="1200" baseline="0" dirty="0" err="1">
                <a:solidFill>
                  <a:schemeClr val="tx1"/>
                </a:solidFill>
                <a:latin typeface="+mn-lt"/>
                <a:ea typeface="+mn-ea"/>
                <a:cs typeface="+mn-cs"/>
              </a:rPr>
              <a:t>Villines</a:t>
            </a:r>
            <a:r>
              <a:rPr lang="en-US" sz="1200" b="0" i="0" u="none" strike="noStrike" kern="1200" baseline="0" dirty="0">
                <a:solidFill>
                  <a:schemeClr val="tx1"/>
                </a:solidFill>
                <a:latin typeface="+mn-lt"/>
                <a:ea typeface="+mn-ea"/>
                <a:cs typeface="+mn-cs"/>
              </a:rPr>
              <a:t> make Sociocracy accessible to the English-speaking</a:t>
            </a:r>
          </a:p>
          <a:p>
            <a:r>
              <a:rPr lang="tr-TR" sz="1200" b="0" i="0" u="none" strike="noStrike" kern="1200" baseline="0" dirty="0">
                <a:solidFill>
                  <a:schemeClr val="tx1"/>
                </a:solidFill>
                <a:latin typeface="+mn-lt"/>
                <a:ea typeface="+mn-ea"/>
                <a:cs typeface="+mn-cs"/>
              </a:rPr>
              <a:t>world</a:t>
            </a:r>
          </a:p>
          <a:p>
            <a:r>
              <a:rPr lang="en-US" sz="1200" b="0" i="0" u="none" strike="noStrike" kern="1200" baseline="0" dirty="0">
                <a:solidFill>
                  <a:schemeClr val="tx1"/>
                </a:solidFill>
                <a:latin typeface="+mn-lt"/>
                <a:ea typeface="+mn-ea"/>
                <a:cs typeface="+mn-cs"/>
              </a:rPr>
              <a:t>• 2014 The Sociocracy 3.0 Movement is born</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238532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Goals Open: Principle-based and modular patterns make it easy to choose and adapt according to context • do with it what you want • take just what you need • remix, extend and adapt it as you like Free: Un-centralized distribution and a Commons license eliminates barriers to entry: • free and accessible resources • no hidden fees • no certifications • no small print Effective: Principles and patterns have been tried and tested in many organizations, often for decades. • need-driven • value-driven customer/user focus Actionable: There’s something any organization can use right now, regardless of their unique context. S3 contains lots of ideas anyone can try out within their area of influence. • patterns for individuals • patterns for groups • patterns for organizations Lightweight: Just the essentials: common-sense practices, bare-bone processes: • free of stuff that gets in the way • no busywork or unnecessary bureaucracy 5.2 The Seven Principles S3 is built on seven core principles, which can also be considered as values that shape organizational culture. Understanding these principles is helpful for adopting and paramount to adapting S3 patterns. Practicing S3 helps people appreciate the essential value of the Seven Principles, both to individuals and organizations The Principle of Effectiveness: Devote time only to what brings you closer towards achieving your objectives. Avoid waste, remove </a:t>
            </a:r>
            <a:r>
              <a:rPr lang="en-US" dirty="0" err="1"/>
              <a:t>impedimentts</a:t>
            </a:r>
            <a:r>
              <a:rPr lang="en-US" dirty="0"/>
              <a:t> and look for solutions which are good enough for now, safe enough to try. The Principle of Consent: Do things only in the absence of reasons why doing so would stand in the way of (more) effectively meeting shared objectives. When dealing with complexity, group wisdom exceeds individual abilities. Deliberately seeking out objections invites collective intelligence to improve an agreement and helps identify misunderstanding early. This fosters support and accountability for agreements made. The Principle of Empiricism: Test all assumptions about an organization and its interactions through experiments, continuous revision and falsification. In any complex adaptive system, such as a group or an organization, all knowledge about the system and its interactions is tentative, and highly dependent on context. Making use of experiences gained from probing and observing the system creates a learning organization which is effective and resilient to change. Empiricism is the basis of the scientific method and the combined application of S3’s patterns provides a direct way to apply the scientific method in an organization. The Principle of Continuous Improvement: Respond to change in small increments, by building on and transforming what is already there, to reduce risk and resistance, and to accommodate steady empirical learning. Most of the time evolution is more effective and more sustainable than revolution. Continuous improvement applies to everything, e.g. strategies, guidelines, products, skills, processes, values and tools. The Principle of Equivalence: People affected by decisions can influence and change them on the basis of reason to do so. Position, rank, function and role have no special influence in decision making. The Principle of Transparency: Make all information accessible to anyone in an organization. Confidentiality requires consent. All relevant information is kept up-to-date, and historical information is archived for reference. The Principle of Accountability: Respond when something is needed and be accountable for doing what you agreed to. The principle of accountability applies to groups, organizations and individuals, and promotes a shift from being held to account, and towards a culture of self-accountability. It implies both making commitments and managing expectations in any relationship: entering agreements, doing what we agree to and to answer for when we don’t.</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70054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Intentionally communicate with and learn from others outside of your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Individuals, groups and entire organizations can acknowledge interdependence and intentionally invite people from outside their system to bring in </a:t>
            </a:r>
            <a:r>
              <a:rPr lang="en-US" sz="1200" b="1" i="0" kern="1200" dirty="0">
                <a:solidFill>
                  <a:schemeClr val="tx1"/>
                </a:solidFill>
                <a:effectLst/>
                <a:latin typeface="+mn-lt"/>
                <a:ea typeface="+mn-ea"/>
                <a:cs typeface="+mn-cs"/>
              </a:rPr>
              <a:t>knowledge, experience and influence</a:t>
            </a:r>
            <a:r>
              <a:rPr lang="en-US" sz="1200" b="0" i="0" kern="1200" dirty="0">
                <a:solidFill>
                  <a:schemeClr val="tx1"/>
                </a:solidFill>
                <a:effectLst/>
                <a:latin typeface="+mn-lt"/>
                <a:ea typeface="+mn-ea"/>
                <a:cs typeface="+mn-cs"/>
              </a:rPr>
              <a:t> to assist with decision making and support collective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Acknowledging its interdependence, an organization can consciously invite </a:t>
            </a:r>
            <a:r>
              <a:rPr lang="en-US" sz="1200" b="1" i="0" kern="1200" dirty="0">
                <a:solidFill>
                  <a:schemeClr val="tx1"/>
                </a:solidFill>
                <a:effectLst/>
                <a:latin typeface="+mn-lt"/>
                <a:ea typeface="+mn-ea"/>
                <a:cs typeface="+mn-cs"/>
              </a:rPr>
              <a:t>outside information, influence or skills</a:t>
            </a:r>
            <a:r>
              <a:rPr lang="en-US" sz="1200" b="0" i="0" kern="1200" dirty="0">
                <a:solidFill>
                  <a:schemeClr val="tx1"/>
                </a:solidFill>
                <a:effectLst/>
                <a:latin typeface="+mn-lt"/>
                <a:ea typeface="+mn-ea"/>
                <a:cs typeface="+mn-cs"/>
              </a:rPr>
              <a:t> to assist with making decisions and to support collective learning.</a:t>
            </a:r>
          </a:p>
          <a:p>
            <a:r>
              <a:rPr lang="en-US" sz="1200" b="1" i="0" kern="1200" dirty="0">
                <a:solidFill>
                  <a:schemeClr val="tx1"/>
                </a:solidFill>
                <a:effectLst/>
                <a:latin typeface="+mn-lt"/>
                <a:ea typeface="+mn-ea"/>
                <a:cs typeface="+mn-cs"/>
              </a:rPr>
              <a:t>External experts</a:t>
            </a:r>
            <a:r>
              <a:rPr lang="en-US" sz="1200" b="0" i="0" kern="1200" dirty="0">
                <a:solidFill>
                  <a:schemeClr val="tx1"/>
                </a:solidFill>
                <a:effectLst/>
                <a:latin typeface="+mn-lt"/>
                <a:ea typeface="+mn-ea"/>
                <a:cs typeface="+mn-cs"/>
              </a:rPr>
              <a:t> can offer an outside perspective and bring knowledge, understanding and skills</a:t>
            </a:r>
          </a:p>
          <a:p>
            <a:r>
              <a:rPr lang="en-US" sz="1200" b="1" i="0" kern="1200" dirty="0">
                <a:solidFill>
                  <a:schemeClr val="tx1"/>
                </a:solidFill>
                <a:effectLst/>
                <a:latin typeface="+mn-lt"/>
                <a:ea typeface="+mn-ea"/>
                <a:cs typeface="+mn-cs"/>
              </a:rPr>
              <a:t>Representatives of affected parties</a:t>
            </a:r>
            <a:r>
              <a:rPr lang="en-US" sz="1200" b="0" i="0" kern="1200" dirty="0">
                <a:solidFill>
                  <a:schemeClr val="tx1"/>
                </a:solidFill>
                <a:effectLst/>
                <a:latin typeface="+mn-lt"/>
                <a:ea typeface="+mn-ea"/>
                <a:cs typeface="+mn-cs"/>
              </a:rPr>
              <a:t> can inform and influence decision making in ways that benefit overall objectives (see Those Affected Decide)</a:t>
            </a:r>
          </a:p>
          <a:p>
            <a:endParaRPr lang="tr-TR" dirty="0"/>
          </a:p>
          <a:p>
            <a:endParaRPr lang="en-US" dirty="0"/>
          </a:p>
          <a:p>
            <a:endParaRPr lang="en-US" dirty="0"/>
          </a:p>
          <a:p>
            <a:r>
              <a:rPr lang="tr-TR" sz="1200" b="0" i="0" u="none" strike="noStrike" kern="1200" baseline="0" dirty="0">
                <a:solidFill>
                  <a:schemeClr val="tx1"/>
                </a:solidFill>
                <a:latin typeface="+mn-lt"/>
                <a:ea typeface="+mn-ea"/>
                <a:cs typeface="+mn-cs"/>
              </a:rPr>
              <a:t>Circle</a:t>
            </a:r>
          </a:p>
          <a:p>
            <a:r>
              <a:rPr lang="en-US" sz="1200" b="0" i="0" u="none" strike="noStrike" kern="1200" baseline="0" dirty="0">
                <a:solidFill>
                  <a:schemeClr val="tx1"/>
                </a:solidFill>
                <a:latin typeface="+mn-lt"/>
                <a:ea typeface="+mn-ea"/>
                <a:cs typeface="+mn-cs"/>
              </a:rPr>
              <a:t>A circle is a semi-autonomous, self-organizing and self-governing group of people collaborating</a:t>
            </a:r>
          </a:p>
          <a:p>
            <a:r>
              <a:rPr lang="en-US" sz="1200" b="0" i="0" u="none" strike="noStrike" kern="1200" baseline="0" dirty="0">
                <a:solidFill>
                  <a:schemeClr val="tx1"/>
                </a:solidFill>
                <a:latin typeface="+mn-lt"/>
                <a:ea typeface="+mn-ea"/>
                <a:cs typeface="+mn-cs"/>
              </a:rPr>
              <a:t>to respond to a driver.</a:t>
            </a:r>
          </a:p>
          <a:p>
            <a:r>
              <a:rPr lang="en-US" sz="1200" b="0" i="0" u="none" strike="noStrike" kern="1200" baseline="0" dirty="0">
                <a:solidFill>
                  <a:schemeClr val="tx1"/>
                </a:solidFill>
                <a:latin typeface="+mn-lt"/>
                <a:ea typeface="+mn-ea"/>
                <a:cs typeface="+mn-cs"/>
              </a:rPr>
              <a:t>A circle is the basic unit of collaboration in an organization: a group of people gathered</a:t>
            </a:r>
          </a:p>
          <a:p>
            <a:r>
              <a:rPr lang="en-US" sz="1200" b="0" i="0" u="none" strike="noStrike" kern="1200" baseline="0" dirty="0">
                <a:solidFill>
                  <a:schemeClr val="tx1"/>
                </a:solidFill>
                <a:latin typeface="+mn-lt"/>
                <a:ea typeface="+mn-ea"/>
                <a:cs typeface="+mn-cs"/>
              </a:rPr>
              <a:t>around a driver (permanently or temporarily). A circle brings together different perspectives</a:t>
            </a:r>
          </a:p>
          <a:p>
            <a:r>
              <a:rPr lang="en-US" sz="1200" b="0" i="0" u="none" strike="noStrike" kern="1200" baseline="0" dirty="0">
                <a:solidFill>
                  <a:schemeClr val="tx1"/>
                </a:solidFill>
                <a:latin typeface="+mn-lt"/>
                <a:ea typeface="+mn-ea"/>
                <a:cs typeface="+mn-cs"/>
              </a:rPr>
              <a:t>and skills, has no hierarchy when it comes to decision making, and is accountable for its</a:t>
            </a:r>
          </a:p>
          <a:p>
            <a:r>
              <a:rPr lang="tr-TR" sz="1200" b="0" i="0" u="none" strike="noStrike" kern="1200" baseline="0" dirty="0">
                <a:solidFill>
                  <a:schemeClr val="tx1"/>
                </a:solidFill>
                <a:latin typeface="+mn-lt"/>
                <a:ea typeface="+mn-ea"/>
                <a:cs typeface="+mn-cs"/>
              </a:rPr>
              <a:t>own development.</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tr-TR" sz="1200" b="0" i="0" u="none" strike="noStrike" kern="1200" baseline="0" dirty="0">
                <a:solidFill>
                  <a:schemeClr val="tx1"/>
                </a:solidFill>
                <a:latin typeface="+mn-lt"/>
                <a:ea typeface="+mn-ea"/>
                <a:cs typeface="+mn-cs"/>
              </a:rPr>
              <a:t>semi-autonomous:</a:t>
            </a:r>
          </a:p>
          <a:p>
            <a:r>
              <a:rPr lang="en-US" sz="1200" b="0" i="0" u="none" strike="noStrike" kern="1200" baseline="0" dirty="0">
                <a:solidFill>
                  <a:schemeClr val="tx1"/>
                </a:solidFill>
                <a:latin typeface="+mn-lt"/>
                <a:ea typeface="+mn-ea"/>
                <a:cs typeface="+mn-cs"/>
              </a:rPr>
              <a:t>– each circle has a unique driver and can create value independently</a:t>
            </a:r>
          </a:p>
          <a:p>
            <a:r>
              <a:rPr lang="tr-TR" sz="1200" b="0" i="0" u="none" strike="noStrike" kern="1200" baseline="0" dirty="0">
                <a:solidFill>
                  <a:schemeClr val="tx1"/>
                </a:solidFill>
                <a:latin typeface="+mn-lt"/>
                <a:ea typeface="+mn-ea"/>
                <a:cs typeface="+mn-cs"/>
              </a:rPr>
              <a:t>• self-organizing:</a:t>
            </a:r>
          </a:p>
          <a:p>
            <a:r>
              <a:rPr lang="tr-TR" sz="1200" b="0" i="0" u="none" strike="noStrike" kern="1200" baseline="0" dirty="0">
                <a:solidFill>
                  <a:schemeClr val="tx1"/>
                </a:solidFill>
                <a:latin typeface="+mn-lt"/>
                <a:ea typeface="+mn-ea"/>
                <a:cs typeface="+mn-cs"/>
              </a:rPr>
              <a:t>– independent in organizing day-to-day-work</a:t>
            </a:r>
          </a:p>
          <a:p>
            <a:r>
              <a:rPr lang="tr-TR" sz="1200" b="0" i="0" u="none" strike="noStrike" kern="1200" baseline="0" dirty="0">
                <a:solidFill>
                  <a:schemeClr val="tx1"/>
                </a:solidFill>
                <a:latin typeface="+mn-lt"/>
                <a:ea typeface="+mn-ea"/>
                <a:cs typeface="+mn-cs"/>
              </a:rPr>
              <a:t>• self-governing:</a:t>
            </a:r>
          </a:p>
          <a:p>
            <a:r>
              <a:rPr lang="en-US" sz="1200" b="0" i="0" u="none" strike="noStrike" kern="1200" baseline="0" dirty="0">
                <a:solidFill>
                  <a:schemeClr val="tx1"/>
                </a:solidFill>
                <a:latin typeface="+mn-lt"/>
                <a:ea typeface="+mn-ea"/>
                <a:cs typeface="+mn-cs"/>
              </a:rPr>
              <a:t>– independent in creating strategy and agreements in response to the circle’s driver.</a:t>
            </a:r>
          </a:p>
          <a:p>
            <a:endParaRPr lang="en-US" sz="1200" b="0" i="0" u="none" strike="noStrike" kern="1200" baseline="0" dirty="0">
              <a:solidFill>
                <a:schemeClr val="tx1"/>
              </a:solidFill>
              <a:latin typeface="+mn-lt"/>
              <a:ea typeface="+mn-ea"/>
              <a:cs typeface="+mn-cs"/>
            </a:endParaRP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351282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“hierarchy brings inefficiency to the organization” statement should be evaluated under a larger context with the guidance of related research in the area, otherwise  can be perceived as misguided and inaccurate</a:t>
            </a:r>
          </a:p>
          <a:p>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3898473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Big boss is a bottleneck</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431336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Speed cannot be sensed in </a:t>
            </a:r>
            <a:r>
              <a:rPr lang="en-US" dirty="0" err="1"/>
              <a:t>Powerpoint</a:t>
            </a:r>
            <a:endParaRPr lang="tr-TR"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3789106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72893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359517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369463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8130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5EDF9-3D79-45DA-8367-2F63551C4C7D}"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403621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5EDF9-3D79-45DA-8367-2F63551C4C7D}"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1091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5EDF9-3D79-45DA-8367-2F63551C4C7D}" type="datetimeFigureOut">
              <a:rPr lang="en-US" smtClean="0"/>
              <a:t>9/9/2018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720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9/9/2018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572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EDF9-3D79-45DA-8367-2F63551C4C7D}" type="datetimeFigureOut">
              <a:rPr lang="en-US" smtClean="0"/>
              <a:t>9/9/2018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4630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9758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12874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5EDF9-3D79-45DA-8367-2F63551C4C7D}" type="datetimeFigureOut">
              <a:rPr lang="en-US" smtClean="0"/>
              <a:t>9/9/2018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CBF5-17B8-4387-88A6-ABF9F8C64D5A}" type="slidenum">
              <a:rPr lang="en-US" smtClean="0"/>
              <a:t>‹#›</a:t>
            </a:fld>
            <a:endParaRPr lang="en-US"/>
          </a:p>
        </p:txBody>
      </p:sp>
    </p:spTree>
    <p:extLst>
      <p:ext uri="{BB962C8B-B14F-4D97-AF65-F5344CB8AC3E}">
        <p14:creationId xmlns:p14="http://schemas.microsoft.com/office/powerpoint/2010/main" val="134964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3.mp4"/><Relationship Id="rId7" Type="http://schemas.openxmlformats.org/officeDocument/2006/relationships/image" Target="../media/image2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rocessing.org/" TargetMode="External"/><Relationship Id="rId7" Type="http://schemas.openxmlformats.org/officeDocument/2006/relationships/hyperlink" Target="http://freemusicarchive.org/music/Dream_Metaphor/none_given_1017/cd1_01_dream_metaphor_-_space_traveller" TargetMode="External"/><Relationship Id="rId2" Type="http://schemas.openxmlformats.org/officeDocument/2006/relationships/hyperlink" Target="https://sociocracy30.org/" TargetMode="External"/><Relationship Id="rId1" Type="http://schemas.openxmlformats.org/officeDocument/2006/relationships/slideLayout" Target="../slideLayouts/slideLayout2.xml"/><Relationship Id="rId6" Type="http://schemas.openxmlformats.org/officeDocument/2006/relationships/hyperlink" Target="http://freemusicarchive.org/music/Graphiqs_Groove/Graphiqs_Groove_2009/09_-_deepskyblue" TargetMode="External"/><Relationship Id="rId5" Type="http://schemas.openxmlformats.org/officeDocument/2006/relationships/hyperlink" Target="http://paulbourke.net/fractals/" TargetMode="External"/><Relationship Id="rId4" Type="http://schemas.openxmlformats.org/officeDocument/2006/relationships/hyperlink" Target="http://paulbourke.net/papers/cgat2013/presentation.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ctrTitle"/>
          </p:nvPr>
        </p:nvSpPr>
        <p:spPr>
          <a:xfrm>
            <a:off x="756042" y="1524632"/>
            <a:ext cx="4805996" cy="1297115"/>
          </a:xfrm>
        </p:spPr>
        <p:txBody>
          <a:bodyPr anchor="t">
            <a:normAutofit fontScale="90000"/>
          </a:bodyPr>
          <a:lstStyle/>
          <a:p>
            <a:pPr algn="l"/>
            <a:r>
              <a:rPr lang="en-US" sz="4400" b="1" dirty="0">
                <a:solidFill>
                  <a:srgbClr val="000000"/>
                </a:solidFill>
                <a:latin typeface="Segoe UI" panose="020B0502040204020203" pitchFamily="34" charset="0"/>
                <a:cs typeface="Segoe UI" panose="020B0502040204020203" pitchFamily="34" charset="0"/>
              </a:rPr>
              <a:t>IMPROVING EFFICIANCY WITH OPEN ORGANIZATIONAL PRACTICES</a:t>
            </a:r>
            <a:br>
              <a:rPr lang="en-US" sz="4400" b="1" dirty="0">
                <a:solidFill>
                  <a:srgbClr val="000000"/>
                </a:solidFill>
                <a:latin typeface="Segoe UI" panose="020B0502040204020203" pitchFamily="34" charset="0"/>
                <a:cs typeface="Segoe UI" panose="020B0502040204020203" pitchFamily="34" charset="0"/>
              </a:rPr>
            </a:br>
            <a:br>
              <a:rPr lang="en-US" sz="4400" b="1" dirty="0">
                <a:solidFill>
                  <a:srgbClr val="000000"/>
                </a:solidFill>
                <a:latin typeface="Segoe UI" panose="020B0502040204020203" pitchFamily="34" charset="0"/>
                <a:cs typeface="Segoe UI" panose="020B0502040204020203" pitchFamily="34" charset="0"/>
              </a:rPr>
            </a:br>
            <a:r>
              <a:rPr lang="en-US" sz="2000" dirty="0">
                <a:solidFill>
                  <a:srgbClr val="000000"/>
                </a:solidFill>
                <a:latin typeface="Segoe UI" panose="020B0502040204020203" pitchFamily="34" charset="0"/>
                <a:cs typeface="Segoe UI" panose="020B0502040204020203" pitchFamily="34" charset="0"/>
              </a:rPr>
              <a:t>Barbaros Günay</a:t>
            </a:r>
            <a:endParaRPr lang="en-US" sz="4400" dirty="0">
              <a:solidFill>
                <a:srgbClr val="000000"/>
              </a:solidFill>
              <a:latin typeface="Segoe UI" panose="020B0502040204020203" pitchFamily="34" charset="0"/>
              <a:cs typeface="Segoe UI" panose="020B0502040204020203" pitchFamily="34" charset="0"/>
            </a:endParaRP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4" descr="right,fit">
            <a:extLst>
              <a:ext uri="{FF2B5EF4-FFF2-40B4-BE49-F238E27FC236}">
                <a16:creationId xmlns:a16="http://schemas.microsoft.com/office/drawing/2014/main" id="{25881871-F463-4AF0-A560-F56D1F197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638" y="1821658"/>
            <a:ext cx="3782593" cy="365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58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1220300"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a:t>
            </a:r>
            <a:r>
              <a:rPr lang="en-US" sz="3200" b="1">
                <a:latin typeface="Segoe UI" panose="020B0502040204020203" pitchFamily="34" charset="0"/>
                <a:cs typeface="Segoe UI" panose="020B0502040204020203" pitchFamily="34" charset="0"/>
              </a:rPr>
              <a:t>SOCICRACY - QUICK </a:t>
            </a:r>
            <a:r>
              <a:rPr lang="en-US" sz="3200" b="1" dirty="0">
                <a:latin typeface="Segoe UI" panose="020B0502040204020203" pitchFamily="34" charset="0"/>
                <a:cs typeface="Segoe UI" panose="020B0502040204020203" pitchFamily="34" charset="0"/>
              </a:rPr>
              <a:t>DEMO</a:t>
            </a:r>
            <a:endParaRPr lang="tr-TR" sz="3200" b="1" dirty="0">
              <a:latin typeface="Segoe UI" panose="020B0502040204020203" pitchFamily="34" charset="0"/>
              <a:cs typeface="Segoe UI" panose="020B0502040204020203" pitchFamily="34" charset="0"/>
            </a:endParaRPr>
          </a:p>
        </p:txBody>
      </p:sp>
      <p:pic>
        <p:nvPicPr>
          <p:cNvPr id="3" name="PixelFactoryPrj 8.09.2018 12_22_28">
            <a:hlinkClick r:id="" action="ppaction://media"/>
            <a:extLst>
              <a:ext uri="{FF2B5EF4-FFF2-40B4-BE49-F238E27FC236}">
                <a16:creationId xmlns:a16="http://schemas.microsoft.com/office/drawing/2014/main" id="{66D6B74F-C0A9-4728-AF58-8EC3F8FEAEA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51543" y="931432"/>
            <a:ext cx="5323418" cy="5678313"/>
          </a:xfrm>
          <a:prstGeom prst="rect">
            <a:avLst/>
          </a:prstGeom>
        </p:spPr>
      </p:pic>
      <p:pic>
        <p:nvPicPr>
          <p:cNvPr id="2" name="Customer - Image to Complete 8.09.2018 20_10_17">
            <a:hlinkClick r:id="" action="ppaction://media"/>
            <a:extLst>
              <a:ext uri="{FF2B5EF4-FFF2-40B4-BE49-F238E27FC236}">
                <a16:creationId xmlns:a16="http://schemas.microsoft.com/office/drawing/2014/main" id="{E701911F-A293-44F6-9311-7BB1BEF6771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543719" y="926435"/>
            <a:ext cx="5323418" cy="5678313"/>
          </a:xfrm>
          <a:prstGeom prst="rect">
            <a:avLst/>
          </a:prstGeom>
        </p:spPr>
      </p:pic>
    </p:spTree>
    <p:extLst>
      <p:ext uri="{BB962C8B-B14F-4D97-AF65-F5344CB8AC3E}">
        <p14:creationId xmlns:p14="http://schemas.microsoft.com/office/powerpoint/2010/main" val="166240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32" fill="hold"/>
                                        <p:tgtEl>
                                          <p:spTgt spid="3"/>
                                        </p:tgtEl>
                                      </p:cBhvr>
                                    </p:cmd>
                                  </p:childTnLst>
                                </p:cTn>
                              </p:par>
                            </p:childTnLst>
                          </p:cTn>
                        </p:par>
                        <p:par>
                          <p:cTn id="7" fill="hold">
                            <p:stCondLst>
                              <p:cond delay="12332"/>
                            </p:stCondLst>
                            <p:childTnLst>
                              <p:par>
                                <p:cTn id="8" presetID="1" presetClass="mediacall" presetSubtype="0" fill="hold" nodeType="afterEffect">
                                  <p:stCondLst>
                                    <p:cond delay="0"/>
                                  </p:stCondLst>
                                  <p:childTnLst>
                                    <p:cmd type="call" cmd="playFrom(0.0)">
                                      <p:cBhvr>
                                        <p:cTn id="9" dur="11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BENEFITS OF OPEN SOURCE</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519954" y="1175545"/>
            <a:ext cx="888320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rPr>
              <a:t>Started from scratch in Processing and implemented solution in 3 weeks in parallel of a very heavy schedule</a:t>
            </a:r>
          </a:p>
          <a:p>
            <a:r>
              <a:rPr lang="en-US" sz="2000" dirty="0">
                <a:solidFill>
                  <a:srgbClr val="000000"/>
                </a:solidFill>
              </a:rPr>
              <a:t>Easy to find samples and references</a:t>
            </a:r>
          </a:p>
          <a:p>
            <a:r>
              <a:rPr lang="en-US" sz="2000" dirty="0">
                <a:solidFill>
                  <a:srgbClr val="000000"/>
                </a:solidFill>
              </a:rPr>
              <a:t>Possible to reuse existing material even modifying it</a:t>
            </a:r>
          </a:p>
          <a:p>
            <a:r>
              <a:rPr lang="en-US" sz="2000" dirty="0">
                <a:solidFill>
                  <a:srgbClr val="000000"/>
                </a:solidFill>
              </a:rPr>
              <a:t>Possible to develop and contribute to existing material</a:t>
            </a:r>
          </a:p>
          <a:p>
            <a:r>
              <a:rPr lang="en-US" sz="2000" dirty="0">
                <a:solidFill>
                  <a:srgbClr val="000000"/>
                </a:solidFill>
              </a:rPr>
              <a:t>Shared knowledgebase for all</a:t>
            </a:r>
          </a:p>
          <a:p>
            <a:r>
              <a:rPr lang="en-US" sz="2000" dirty="0">
                <a:solidFill>
                  <a:srgbClr val="000000"/>
                </a:solidFill>
              </a:rPr>
              <a:t>Easy to test different tools &amp; methods</a:t>
            </a:r>
          </a:p>
        </p:txBody>
      </p:sp>
    </p:spTree>
    <p:extLst>
      <p:ext uri="{BB962C8B-B14F-4D97-AF65-F5344CB8AC3E}">
        <p14:creationId xmlns:p14="http://schemas.microsoft.com/office/powerpoint/2010/main" val="261787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4244851" y="-150018"/>
            <a:ext cx="2634251" cy="1325563"/>
          </a:xfrm>
        </p:spPr>
        <p:txBody>
          <a:bodyPr>
            <a:normAutofit/>
          </a:bodyPr>
          <a:lstStyle/>
          <a:p>
            <a:pPr algn="just"/>
            <a:r>
              <a:rPr lang="en-US" sz="3200" b="1" dirty="0">
                <a:latin typeface="Segoe UI" panose="020B0502040204020203" pitchFamily="34" charset="0"/>
                <a:cs typeface="Segoe UI" panose="020B0502040204020203" pitchFamily="34" charset="0"/>
              </a:rPr>
              <a:t>REFERENCES</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379277" y="940293"/>
            <a:ext cx="10312169"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hlinkClick r:id="rId2"/>
              </a:rPr>
              <a:t>https://sociocracy30.org/</a:t>
            </a:r>
            <a:endParaRPr lang="en-US" sz="1600" dirty="0">
              <a:solidFill>
                <a:srgbClr val="000000"/>
              </a:solidFill>
            </a:endParaRPr>
          </a:p>
          <a:p>
            <a:r>
              <a:rPr lang="en-US" sz="1600" dirty="0">
                <a:solidFill>
                  <a:srgbClr val="000000"/>
                </a:solidFill>
              </a:rPr>
              <a:t>Processing 3 samples: </a:t>
            </a:r>
            <a:r>
              <a:rPr lang="en-US" sz="1600" dirty="0">
                <a:solidFill>
                  <a:srgbClr val="000000"/>
                </a:solidFill>
                <a:hlinkClick r:id="rId3"/>
              </a:rPr>
              <a:t>https://processing.org/</a:t>
            </a:r>
            <a:r>
              <a:rPr lang="en-US" sz="1600" dirty="0">
                <a:solidFill>
                  <a:srgbClr val="000000"/>
                </a:solidFill>
              </a:rPr>
              <a:t> </a:t>
            </a:r>
          </a:p>
          <a:p>
            <a:r>
              <a:rPr lang="en-US" sz="1600" dirty="0">
                <a:solidFill>
                  <a:srgbClr val="000000"/>
                </a:solidFill>
                <a:hlinkClick r:id="rId4"/>
              </a:rPr>
              <a:t>http://paulbourke.net/papers/cgat2013/presentation.pdf</a:t>
            </a:r>
            <a:r>
              <a:rPr lang="en-US" sz="1600" dirty="0">
                <a:solidFill>
                  <a:srgbClr val="000000"/>
                </a:solidFill>
              </a:rPr>
              <a:t> </a:t>
            </a:r>
          </a:p>
          <a:p>
            <a:r>
              <a:rPr lang="en-US" sz="1600" dirty="0">
                <a:solidFill>
                  <a:srgbClr val="000000"/>
                </a:solidFill>
                <a:hlinkClick r:id="rId5"/>
              </a:rPr>
              <a:t>http://paulbourke.net/fractals/</a:t>
            </a:r>
            <a:r>
              <a:rPr lang="en-US" sz="1600" dirty="0">
                <a:solidFill>
                  <a:srgbClr val="000000"/>
                </a:solidFill>
              </a:rPr>
              <a:t>  </a:t>
            </a:r>
          </a:p>
          <a:p>
            <a:r>
              <a:rPr lang="en-US" sz="1600" dirty="0">
                <a:solidFill>
                  <a:srgbClr val="000000"/>
                </a:solidFill>
                <a:hlinkClick r:id="rId6"/>
              </a:rPr>
              <a:t>http://freemusicarchive.org/music/Graphiqs_Groove/Graphiqs_Groove_2009/09_-_deepskyblue</a:t>
            </a:r>
            <a:endParaRPr lang="en-US" sz="1600" dirty="0">
              <a:solidFill>
                <a:srgbClr val="000000"/>
              </a:solidFill>
            </a:endParaRPr>
          </a:p>
          <a:p>
            <a:r>
              <a:rPr lang="en-US" sz="1600" dirty="0">
                <a:solidFill>
                  <a:srgbClr val="000000"/>
                </a:solidFill>
                <a:hlinkClick r:id="rId7"/>
              </a:rPr>
              <a:t>http://freemusicarchive.org/music/Dream_Metaphor/none_given_1017/cd1_01_dream_metaphor_-_space_traveller</a:t>
            </a:r>
            <a:endParaRPr lang="en-US" sz="1600" dirty="0">
              <a:solidFill>
                <a:srgbClr val="000000"/>
              </a:solidFill>
            </a:endParaRPr>
          </a:p>
        </p:txBody>
      </p:sp>
    </p:spTree>
    <p:extLst>
      <p:ext uri="{BB962C8B-B14F-4D97-AF65-F5344CB8AC3E}">
        <p14:creationId xmlns:p14="http://schemas.microsoft.com/office/powerpoint/2010/main" val="2659904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41DB219-3787-41D4-856C-138B3F53E2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8BEF85C4-EB11-49D9-8162-37CBD622A807}"/>
              </a:ext>
            </a:extLst>
          </p:cNvPr>
          <p:cNvSpPr txBox="1">
            <a:spLocks/>
          </p:cNvSpPr>
          <p:nvPr/>
        </p:nvSpPr>
        <p:spPr>
          <a:xfrm>
            <a:off x="0" y="2696207"/>
            <a:ext cx="4047461" cy="184721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SOCIOCRACY 3.0</a:t>
            </a:r>
            <a:br>
              <a:rPr lang="en-US" sz="3700" b="1" dirty="0">
                <a:solidFill>
                  <a:srgbClr val="000000"/>
                </a:solidFill>
                <a:latin typeface="Segoe UI" panose="020B0502040204020203" pitchFamily="34" charset="0"/>
                <a:cs typeface="Segoe UI" panose="020B0502040204020203" pitchFamily="34" charset="0"/>
              </a:rPr>
            </a:br>
            <a:r>
              <a:rPr lang="en-US" sz="3700" b="1" dirty="0">
                <a:solidFill>
                  <a:srgbClr val="000000"/>
                </a:solidFill>
                <a:latin typeface="Segoe UI" panose="020B0502040204020203" pitchFamily="34" charset="0"/>
                <a:cs typeface="Segoe UI" panose="020B0502040204020203" pitchFamily="34" charset="0"/>
              </a:rPr>
              <a:t>           (S3)</a:t>
            </a:r>
          </a:p>
        </p:txBody>
      </p:sp>
      <p:sp>
        <p:nvSpPr>
          <p:cNvPr id="18" name="Content Placeholder 2">
            <a:extLst>
              <a:ext uri="{FF2B5EF4-FFF2-40B4-BE49-F238E27FC236}">
                <a16:creationId xmlns:a16="http://schemas.microsoft.com/office/drawing/2014/main" id="{6B407A59-FF1B-4826-B7C7-93DC78929012}"/>
              </a:ext>
            </a:extLst>
          </p:cNvPr>
          <p:cNvSpPr txBox="1">
            <a:spLocks/>
          </p:cNvSpPr>
          <p:nvPr/>
        </p:nvSpPr>
        <p:spPr>
          <a:xfrm>
            <a:off x="4824414" y="813683"/>
            <a:ext cx="6903908" cy="523063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rPr>
              <a:t>An Open Framework helps any kind of community to become more </a:t>
            </a:r>
          </a:p>
          <a:p>
            <a:pPr lvl="1"/>
            <a:r>
              <a:rPr lang="en-US" sz="2000" dirty="0">
                <a:solidFill>
                  <a:srgbClr val="000000"/>
                </a:solidFill>
              </a:rPr>
              <a:t>Effective</a:t>
            </a:r>
          </a:p>
          <a:p>
            <a:pPr lvl="1"/>
            <a:r>
              <a:rPr lang="en-US" sz="2000" dirty="0">
                <a:solidFill>
                  <a:srgbClr val="000000"/>
                </a:solidFill>
              </a:rPr>
              <a:t>Agile</a:t>
            </a:r>
          </a:p>
          <a:p>
            <a:pPr lvl="1"/>
            <a:r>
              <a:rPr lang="en-US" sz="2000" dirty="0">
                <a:solidFill>
                  <a:srgbClr val="000000"/>
                </a:solidFill>
              </a:rPr>
              <a:t>Resilient</a:t>
            </a:r>
          </a:p>
          <a:p>
            <a:pPr marL="457200" lvl="1" indent="0">
              <a:buNone/>
            </a:pPr>
            <a:endParaRPr lang="en-US" sz="2000" dirty="0">
              <a:solidFill>
                <a:srgbClr val="000000"/>
              </a:solidFill>
            </a:endParaRPr>
          </a:p>
          <a:p>
            <a:pPr marL="230400"/>
            <a:r>
              <a:rPr lang="en-US" sz="2400" dirty="0">
                <a:solidFill>
                  <a:srgbClr val="000000"/>
                </a:solidFill>
              </a:rPr>
              <a:t>S3 patterns creates positive open environments for individuals, teams and whole organizations, by enabling people to..:</a:t>
            </a:r>
          </a:p>
          <a:p>
            <a:pPr marL="687600" lvl="1"/>
            <a:r>
              <a:rPr lang="en-US" sz="2000" dirty="0">
                <a:solidFill>
                  <a:srgbClr val="000000"/>
                </a:solidFill>
              </a:rPr>
              <a:t>dynamically steer and evolve their organizations.</a:t>
            </a:r>
          </a:p>
          <a:p>
            <a:pPr marL="687600" lvl="1"/>
            <a:r>
              <a:rPr lang="en-US" sz="2000" dirty="0">
                <a:solidFill>
                  <a:srgbClr val="000000"/>
                </a:solidFill>
              </a:rPr>
              <a:t>learn, transform and grow</a:t>
            </a:r>
          </a:p>
          <a:p>
            <a:pPr marL="687600" lvl="1"/>
            <a:r>
              <a:rPr lang="en-US" sz="2000" dirty="0">
                <a:solidFill>
                  <a:srgbClr val="000000"/>
                </a:solidFill>
              </a:rPr>
              <a:t>make the best use of the skills already present</a:t>
            </a:r>
          </a:p>
          <a:p>
            <a:pPr marL="687600" lvl="1"/>
            <a:r>
              <a:rPr lang="en-US" sz="2000" dirty="0">
                <a:solidFill>
                  <a:srgbClr val="000000"/>
                </a:solidFill>
              </a:rPr>
              <a:t>grow flexible organizational structures in support of effective flow of information.</a:t>
            </a:r>
          </a:p>
          <a:p>
            <a:pPr marL="687600" lvl="1"/>
            <a:r>
              <a:rPr lang="en-US" sz="2000" dirty="0">
                <a:solidFill>
                  <a:srgbClr val="000000"/>
                </a:solidFill>
              </a:rPr>
              <a:t>take an open, iterative approach to adoption</a:t>
            </a:r>
          </a:p>
          <a:p>
            <a:pPr marL="687600" lvl="1"/>
            <a:r>
              <a:rPr lang="en-US" sz="2000" dirty="0">
                <a:solidFill>
                  <a:srgbClr val="000000"/>
                </a:solidFill>
              </a:rPr>
              <a:t>draw on the collective intelligence of the group.</a:t>
            </a:r>
          </a:p>
        </p:txBody>
      </p:sp>
    </p:spTree>
    <p:extLst>
      <p:ext uri="{BB962C8B-B14F-4D97-AF65-F5344CB8AC3E}">
        <p14:creationId xmlns:p14="http://schemas.microsoft.com/office/powerpoint/2010/main" val="144079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line, fit">
            <a:extLst>
              <a:ext uri="{FF2B5EF4-FFF2-40B4-BE49-F238E27FC236}">
                <a16:creationId xmlns:a16="http://schemas.microsoft.com/office/drawing/2014/main" id="{FCF2D358-7D80-4B82-9C59-B4D6C62CE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17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http://illustrations.sociocracy30.org/img/en/framework/design-goals.png">
            <a:extLst>
              <a:ext uri="{FF2B5EF4-FFF2-40B4-BE49-F238E27FC236}">
                <a16:creationId xmlns:a16="http://schemas.microsoft.com/office/drawing/2014/main" id="{789409E2-1915-478E-8E2D-E72DECC7E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07" y="714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6">
            <a:extLst>
              <a:ext uri="{FF2B5EF4-FFF2-40B4-BE49-F238E27FC236}">
                <a16:creationId xmlns:a16="http://schemas.microsoft.com/office/drawing/2014/main" id="{60472505-15F9-4C1C-9A9D-D7D2E07DFA1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9505" t="10431" b="10099"/>
          <a:stretch/>
        </p:blipFill>
        <p:spPr>
          <a:xfrm>
            <a:off x="0" y="0"/>
            <a:ext cx="4824414" cy="6858000"/>
          </a:xfrm>
          <a:prstGeom prst="round2DiagRect">
            <a:avLst/>
          </a:prstGeom>
        </p:spPr>
      </p:pic>
      <p:sp>
        <p:nvSpPr>
          <p:cNvPr id="15" name="Title 1">
            <a:extLst>
              <a:ext uri="{FF2B5EF4-FFF2-40B4-BE49-F238E27FC236}">
                <a16:creationId xmlns:a16="http://schemas.microsoft.com/office/drawing/2014/main" id="{0D68254D-1C0F-4E65-B8BF-3B0E9CDEC8BD}"/>
              </a:ext>
            </a:extLst>
          </p:cNvPr>
          <p:cNvSpPr txBox="1">
            <a:spLocks/>
          </p:cNvSpPr>
          <p:nvPr/>
        </p:nvSpPr>
        <p:spPr>
          <a:xfrm>
            <a:off x="57150" y="3105466"/>
            <a:ext cx="4047461" cy="6470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000000"/>
                </a:solidFill>
                <a:latin typeface="Segoe UI" panose="020B0502040204020203" pitchFamily="34" charset="0"/>
                <a:cs typeface="Segoe UI" panose="020B0502040204020203" pitchFamily="34" charset="0"/>
              </a:rPr>
              <a:t>DESIGN GOALS</a:t>
            </a:r>
          </a:p>
        </p:txBody>
      </p:sp>
    </p:spTree>
    <p:extLst>
      <p:ext uri="{BB962C8B-B14F-4D97-AF65-F5344CB8AC3E}">
        <p14:creationId xmlns:p14="http://schemas.microsoft.com/office/powerpoint/2010/main" val="189780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ight,fit">
            <a:extLst>
              <a:ext uri="{FF2B5EF4-FFF2-40B4-BE49-F238E27FC236}">
                <a16:creationId xmlns:a16="http://schemas.microsoft.com/office/drawing/2014/main" id="{32C1046D-888B-476A-BF11-A3982A724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690688"/>
            <a:ext cx="5372893" cy="34929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ight,fit">
            <a:extLst>
              <a:ext uri="{FF2B5EF4-FFF2-40B4-BE49-F238E27FC236}">
                <a16:creationId xmlns:a16="http://schemas.microsoft.com/office/drawing/2014/main" id="{A4FA49E2-6035-4EAB-8B52-9838A19D1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089" y="904722"/>
            <a:ext cx="5243129" cy="5064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ABDA67-0E4A-4AE7-9F34-AD61C6C49DC0}"/>
              </a:ext>
            </a:extLst>
          </p:cNvPr>
          <p:cNvSpPr>
            <a:spLocks noGrp="1"/>
          </p:cNvSpPr>
          <p:nvPr>
            <p:ph type="title"/>
          </p:nvPr>
        </p:nvSpPr>
        <p:spPr>
          <a:xfrm>
            <a:off x="267112" y="150813"/>
            <a:ext cx="10515600" cy="1325563"/>
          </a:xfrm>
        </p:spPr>
        <p:txBody>
          <a:bodyPr/>
          <a:lstStyle/>
          <a:p>
            <a:r>
              <a:rPr lang="en-US" b="1" dirty="0">
                <a:latin typeface="Segoe UI" panose="020B0502040204020203" pitchFamily="34" charset="0"/>
                <a:cs typeface="Segoe UI" panose="020B0502040204020203" pitchFamily="34" charset="0"/>
              </a:rPr>
              <a:t>CIRCLE ORGANIZATION</a:t>
            </a:r>
            <a:endParaRPr lang="tr-TR"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738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278605" y="1006565"/>
            <a:ext cx="11294270"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Pixel Factory simulates a production environment under two different organizational structures, Hierarchical and Sociocracy based </a:t>
            </a:r>
          </a:p>
          <a:p>
            <a:r>
              <a:rPr lang="en-US" sz="1600" dirty="0">
                <a:solidFill>
                  <a:srgbClr val="000000"/>
                </a:solidFill>
              </a:rPr>
              <a:t>We try to simulate that power based structures creates inefficiency and kills creativity</a:t>
            </a:r>
          </a:p>
          <a:p>
            <a:r>
              <a:rPr lang="en-US" sz="1600" dirty="0">
                <a:solidFill>
                  <a:srgbClr val="000000"/>
                </a:solidFill>
              </a:rPr>
              <a:t>The purpose of the simulation work to produce pixels to make a picture visible again which is initially blank</a:t>
            </a:r>
          </a:p>
          <a:p>
            <a:r>
              <a:rPr lang="en-US" sz="1600" dirty="0">
                <a:solidFill>
                  <a:srgbClr val="000000"/>
                </a:solidFill>
              </a:rPr>
              <a:t>You may imagine “picture” as a customer organization that uses pixels to produce pictures</a:t>
            </a:r>
          </a:p>
          <a:p>
            <a:r>
              <a:rPr lang="en-US" sz="1600" dirty="0">
                <a:solidFill>
                  <a:srgbClr val="000000"/>
                </a:solidFill>
              </a:rPr>
              <a:t>There is ongoing communications in between Pixel Factory organization and customer</a:t>
            </a:r>
          </a:p>
          <a:p>
            <a:r>
              <a:rPr lang="en-US" sz="1600" dirty="0">
                <a:solidFill>
                  <a:srgbClr val="000000"/>
                </a:solidFill>
              </a:rPr>
              <a:t>We developed this work to simulate the statement “hierarchy brings inefficiency to the organization”</a:t>
            </a:r>
          </a:p>
          <a:p>
            <a:r>
              <a:rPr lang="en-US" sz="1600" dirty="0">
                <a:solidFill>
                  <a:srgbClr val="000000"/>
                </a:solidFill>
              </a:rPr>
              <a:t>For Future Tellers 2018 submission we developed a simulation </a:t>
            </a:r>
            <a:br>
              <a:rPr lang="en-US" sz="1600" dirty="0">
                <a:solidFill>
                  <a:srgbClr val="000000"/>
                </a:solidFill>
              </a:rPr>
            </a:br>
            <a:r>
              <a:rPr lang="en-US" sz="1600" dirty="0">
                <a:solidFill>
                  <a:srgbClr val="000000"/>
                </a:solidFill>
              </a:rPr>
              <a:t>software using Open Source components that supports </a:t>
            </a:r>
            <a:br>
              <a:rPr lang="en-US" sz="1600" dirty="0">
                <a:solidFill>
                  <a:srgbClr val="000000"/>
                </a:solidFill>
              </a:rPr>
            </a:br>
            <a:r>
              <a:rPr lang="en-US" sz="1600" dirty="0">
                <a:solidFill>
                  <a:srgbClr val="000000"/>
                </a:solidFill>
              </a:rPr>
              <a:t>our statement</a:t>
            </a:r>
          </a:p>
          <a:p>
            <a:r>
              <a:rPr lang="en-US" sz="1600" dirty="0">
                <a:solidFill>
                  <a:srgbClr val="000000"/>
                </a:solidFill>
              </a:rPr>
              <a:t>We see that under hierarchical world picture is being </a:t>
            </a:r>
            <a:br>
              <a:rPr lang="en-US" sz="1600" dirty="0">
                <a:solidFill>
                  <a:srgbClr val="000000"/>
                </a:solidFill>
              </a:rPr>
            </a:br>
            <a:r>
              <a:rPr lang="en-US" sz="1600" dirty="0">
                <a:solidFill>
                  <a:srgbClr val="000000"/>
                </a:solidFill>
              </a:rPr>
              <a:t>completed slower, and under sociocracy it is completed faster.</a:t>
            </a:r>
          </a:p>
          <a:p>
            <a:r>
              <a:rPr lang="en-US" sz="1600" dirty="0">
                <a:solidFill>
                  <a:srgbClr val="000000"/>
                </a:solidFill>
              </a:rPr>
              <a:t>Our simulation creates a base for further development </a:t>
            </a:r>
            <a:br>
              <a:rPr lang="en-US" sz="1600" dirty="0">
                <a:solidFill>
                  <a:srgbClr val="000000"/>
                </a:solidFill>
              </a:rPr>
            </a:br>
            <a:r>
              <a:rPr lang="en-US" sz="1600" dirty="0">
                <a:solidFill>
                  <a:srgbClr val="000000"/>
                </a:solidFill>
              </a:rPr>
              <a:t>possibilities especially to simulate group learning </a:t>
            </a:r>
            <a:br>
              <a:rPr lang="en-US" sz="1600" dirty="0">
                <a:solidFill>
                  <a:srgbClr val="000000"/>
                </a:solidFill>
              </a:rPr>
            </a:br>
            <a:r>
              <a:rPr lang="en-US" sz="1600" dirty="0">
                <a:solidFill>
                  <a:srgbClr val="000000"/>
                </a:solidFill>
              </a:rPr>
              <a:t>and community knowledge</a:t>
            </a:r>
          </a:p>
          <a:p>
            <a:r>
              <a:rPr lang="en-US" sz="1600">
                <a:solidFill>
                  <a:srgbClr val="000000"/>
                </a:solidFill>
              </a:rPr>
              <a:t>In the future we are also planning to add more capabilities </a:t>
            </a:r>
            <a:br>
              <a:rPr lang="en-US" sz="1600">
                <a:solidFill>
                  <a:srgbClr val="000000"/>
                </a:solidFill>
              </a:rPr>
            </a:br>
            <a:r>
              <a:rPr lang="en-US" sz="1600">
                <a:solidFill>
                  <a:srgbClr val="000000"/>
                </a:solidFill>
              </a:rPr>
              <a:t>to simulate different communications routes and to test</a:t>
            </a:r>
            <a:br>
              <a:rPr lang="en-US" sz="1600">
                <a:solidFill>
                  <a:srgbClr val="000000"/>
                </a:solidFill>
              </a:rPr>
            </a:br>
            <a:r>
              <a:rPr lang="en-US" sz="1600">
                <a:solidFill>
                  <a:srgbClr val="000000"/>
                </a:solidFill>
              </a:rPr>
              <a:t>some behavioral aspects of the organizations under game like </a:t>
            </a:r>
            <a:br>
              <a:rPr lang="en-US" sz="1600">
                <a:solidFill>
                  <a:srgbClr val="000000"/>
                </a:solidFill>
              </a:rPr>
            </a:br>
            <a:r>
              <a:rPr lang="en-US" sz="1600">
                <a:solidFill>
                  <a:srgbClr val="000000"/>
                </a:solidFill>
              </a:rPr>
              <a:t>scenarios. </a:t>
            </a:r>
            <a:endParaRPr lang="en-US" sz="1600" dirty="0">
              <a:solidFill>
                <a:srgbClr val="000000"/>
              </a:solidFill>
            </a:endParaRPr>
          </a:p>
        </p:txBody>
      </p:sp>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4060441"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a:t>
            </a:r>
            <a:endParaRPr lang="tr-TR" sz="3200" b="1" dirty="0">
              <a:latin typeface="Segoe UI" panose="020B0502040204020203" pitchFamily="34" charset="0"/>
              <a:cs typeface="Segoe UI" panose="020B0502040204020203" pitchFamily="34" charset="0"/>
            </a:endParaRPr>
          </a:p>
        </p:txBody>
      </p:sp>
      <p:pic>
        <p:nvPicPr>
          <p:cNvPr id="2" name="PixelFactoryFull">
            <a:hlinkClick r:id="" action="ppaction://media"/>
            <a:extLst>
              <a:ext uri="{FF2B5EF4-FFF2-40B4-BE49-F238E27FC236}">
                <a16:creationId xmlns:a16="http://schemas.microsoft.com/office/drawing/2014/main" id="{79ADE851-AC04-4387-A941-7E4AE8D7B2C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582" r="13972" b="14159"/>
          <a:stretch/>
        </p:blipFill>
        <p:spPr>
          <a:xfrm>
            <a:off x="5812800" y="3369600"/>
            <a:ext cx="5541600" cy="3016800"/>
          </a:xfrm>
          <a:prstGeom prst="rect">
            <a:avLst/>
          </a:prstGeom>
        </p:spPr>
      </p:pic>
    </p:spTree>
    <p:extLst>
      <p:ext uri="{BB962C8B-B14F-4D97-AF65-F5344CB8AC3E}">
        <p14:creationId xmlns:p14="http://schemas.microsoft.com/office/powerpoint/2010/main" val="4149340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D7155-ED3E-4176-A24A-7799FF323D69}"/>
              </a:ext>
            </a:extLst>
          </p:cNvPr>
          <p:cNvPicPr>
            <a:picLocks noChangeAspect="1"/>
          </p:cNvPicPr>
          <p:nvPr/>
        </p:nvPicPr>
        <p:blipFill>
          <a:blip r:embed="rId3"/>
          <a:stretch>
            <a:fillRect/>
          </a:stretch>
        </p:blipFill>
        <p:spPr>
          <a:xfrm>
            <a:off x="288377" y="2625488"/>
            <a:ext cx="6787673" cy="3700189"/>
          </a:xfrm>
          <a:prstGeom prst="rect">
            <a:avLst/>
          </a:prstGeom>
        </p:spPr>
      </p:pic>
      <p:graphicFrame>
        <p:nvGraphicFramePr>
          <p:cNvPr id="9" name="Diagram 8">
            <a:extLst>
              <a:ext uri="{FF2B5EF4-FFF2-40B4-BE49-F238E27FC236}">
                <a16:creationId xmlns:a16="http://schemas.microsoft.com/office/drawing/2014/main" id="{FA42A801-B231-4E61-BCF6-600A608461F5}"/>
              </a:ext>
            </a:extLst>
          </p:cNvPr>
          <p:cNvGraphicFramePr/>
          <p:nvPr/>
        </p:nvGraphicFramePr>
        <p:xfrm>
          <a:off x="921544" y="512763"/>
          <a:ext cx="5897562" cy="24587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237828" y="813683"/>
            <a:ext cx="4490493"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00000"/>
                </a:solidFill>
              </a:rPr>
              <a:t>Pixel Factory with </a:t>
            </a:r>
            <a:r>
              <a:rPr lang="en-US" sz="1600" dirty="0" err="1">
                <a:solidFill>
                  <a:srgbClr val="000000"/>
                </a:solidFill>
              </a:rPr>
              <a:t>Hieararchy</a:t>
            </a:r>
            <a:r>
              <a:rPr lang="en-US" sz="1600" dirty="0">
                <a:solidFill>
                  <a:srgbClr val="000000"/>
                </a:solidFill>
              </a:rPr>
              <a:t>:</a:t>
            </a:r>
          </a:p>
          <a:p>
            <a:r>
              <a:rPr lang="en-US" sz="1600" dirty="0">
                <a:solidFill>
                  <a:srgbClr val="000000"/>
                </a:solidFill>
              </a:rPr>
              <a:t>Employees ask to big boss/Red Sphere who decides on which color will be produced</a:t>
            </a:r>
            <a:br>
              <a:rPr lang="en-US" sz="1600" dirty="0">
                <a:solidFill>
                  <a:srgbClr val="000000"/>
                </a:solidFill>
              </a:rPr>
            </a:br>
            <a:r>
              <a:rPr lang="en-US" sz="1600" dirty="0">
                <a:solidFill>
                  <a:srgbClr val="000000"/>
                </a:solidFill>
              </a:rPr>
              <a:t>       </a:t>
            </a:r>
            <a:r>
              <a:rPr lang="en-US" sz="1400" i="1" dirty="0">
                <a:solidFill>
                  <a:srgbClr val="000000"/>
                </a:solidFill>
              </a:rPr>
              <a:t>c1 = </a:t>
            </a:r>
            <a:r>
              <a:rPr lang="en-US" sz="1400" i="1" dirty="0" err="1">
                <a:solidFill>
                  <a:srgbClr val="000000"/>
                </a:solidFill>
              </a:rPr>
              <a:t>pf.ask_to_boss</a:t>
            </a:r>
            <a:r>
              <a:rPr lang="en-US" sz="1400" i="1" dirty="0">
                <a:solidFill>
                  <a:srgbClr val="000000"/>
                </a:solidFill>
              </a:rPr>
              <a:t>();</a:t>
            </a:r>
            <a:br>
              <a:rPr lang="en-US" sz="1400" i="1" dirty="0">
                <a:solidFill>
                  <a:srgbClr val="000000"/>
                </a:solidFill>
              </a:rPr>
            </a:br>
            <a:r>
              <a:rPr lang="en-US" sz="1400" i="1" dirty="0">
                <a:solidFill>
                  <a:srgbClr val="000000"/>
                </a:solidFill>
              </a:rPr>
              <a:t>        </a:t>
            </a:r>
            <a:r>
              <a:rPr lang="en-US" sz="1400" i="1" dirty="0" err="1">
                <a:solidFill>
                  <a:srgbClr val="000000"/>
                </a:solidFill>
              </a:rPr>
              <a:t>ps.setEmitter</a:t>
            </a:r>
            <a:r>
              <a:rPr lang="en-US" sz="1400" i="1" dirty="0">
                <a:solidFill>
                  <a:srgbClr val="000000"/>
                </a:solidFill>
              </a:rPr>
              <a:t>(x,y,c1);</a:t>
            </a:r>
          </a:p>
          <a:p>
            <a:r>
              <a:rPr lang="en-US" sz="1600" dirty="0">
                <a:solidFill>
                  <a:srgbClr val="000000"/>
                </a:solidFill>
              </a:rPr>
              <a:t>Employees cannot take actions without asking to big boss</a:t>
            </a:r>
          </a:p>
          <a:p>
            <a:r>
              <a:rPr lang="en-US" sz="1600" dirty="0">
                <a:solidFill>
                  <a:srgbClr val="000000"/>
                </a:solidFill>
              </a:rPr>
              <a:t>Employees don’t learn from each other, there’s no shared knowledge</a:t>
            </a:r>
          </a:p>
          <a:p>
            <a:r>
              <a:rPr lang="en-US" sz="1600" dirty="0">
                <a:solidFill>
                  <a:srgbClr val="000000"/>
                </a:solidFill>
              </a:rPr>
              <a:t>Only big boss talks to Customer</a:t>
            </a:r>
          </a:p>
          <a:p>
            <a:r>
              <a:rPr lang="en-US" sz="1600" dirty="0">
                <a:solidFill>
                  <a:srgbClr val="000000"/>
                </a:solidFill>
              </a:rPr>
              <a:t>Mid Level Managers have no clearly defined tasks and hold their positions mainly of a “power” need</a:t>
            </a:r>
          </a:p>
          <a:p>
            <a:r>
              <a:rPr lang="en-US" sz="1600" dirty="0">
                <a:solidFill>
                  <a:srgbClr val="000000"/>
                </a:solidFill>
              </a:rPr>
              <a:t>Lower level employees has no power, only has a duty of Pixel production </a:t>
            </a:r>
          </a:p>
          <a:p>
            <a:r>
              <a:rPr lang="en-US" sz="1600" dirty="0">
                <a:solidFill>
                  <a:srgbClr val="000000"/>
                </a:solidFill>
              </a:rPr>
              <a:t>Due to bottlenecks and slower communications cycles, efficiency is lower</a:t>
            </a:r>
          </a:p>
          <a:p>
            <a:r>
              <a:rPr lang="en-US" sz="1600" dirty="0">
                <a:solidFill>
                  <a:srgbClr val="000000"/>
                </a:solidFill>
              </a:rPr>
              <a:t>Big boss is always under stress</a:t>
            </a:r>
          </a:p>
        </p:txBody>
      </p:sp>
    </p:spTree>
    <p:extLst>
      <p:ext uri="{BB962C8B-B14F-4D97-AF65-F5344CB8AC3E}">
        <p14:creationId xmlns:p14="http://schemas.microsoft.com/office/powerpoint/2010/main" val="1421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1220300"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HIERARCHY- QUICK DEMO</a:t>
            </a:r>
            <a:endParaRPr lang="tr-TR" sz="3200" b="1" dirty="0">
              <a:latin typeface="Segoe UI" panose="020B0502040204020203" pitchFamily="34" charset="0"/>
              <a:cs typeface="Segoe UI" panose="020B0502040204020203" pitchFamily="34" charset="0"/>
            </a:endParaRPr>
          </a:p>
        </p:txBody>
      </p:sp>
      <p:pic>
        <p:nvPicPr>
          <p:cNvPr id="2" name="PixelFactoryPrj 8.09.2018 12_24_54">
            <a:hlinkClick r:id="" action="ppaction://media"/>
            <a:extLst>
              <a:ext uri="{FF2B5EF4-FFF2-40B4-BE49-F238E27FC236}">
                <a16:creationId xmlns:a16="http://schemas.microsoft.com/office/drawing/2014/main" id="{A5803AC8-7CF8-4361-A864-B2C181D1EB2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2810" y="933503"/>
            <a:ext cx="5323418" cy="5678312"/>
          </a:xfrm>
          <a:prstGeom prst="rect">
            <a:avLst/>
          </a:prstGeom>
        </p:spPr>
      </p:pic>
      <p:pic>
        <p:nvPicPr>
          <p:cNvPr id="4" name="Customer - Image to Complete 8.09.2018 20_10_17">
            <a:hlinkClick r:id="" action="ppaction://media"/>
            <a:extLst>
              <a:ext uri="{FF2B5EF4-FFF2-40B4-BE49-F238E27FC236}">
                <a16:creationId xmlns:a16="http://schemas.microsoft.com/office/drawing/2014/main" id="{ABD37D3E-7B7F-4611-AC5A-984F6350247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09800" y="933503"/>
            <a:ext cx="5323417" cy="5678312"/>
          </a:xfrm>
          <a:prstGeom prst="rect">
            <a:avLst/>
          </a:prstGeom>
        </p:spPr>
      </p:pic>
    </p:spTree>
    <p:extLst>
      <p:ext uri="{BB962C8B-B14F-4D97-AF65-F5344CB8AC3E}">
        <p14:creationId xmlns:p14="http://schemas.microsoft.com/office/powerpoint/2010/main" val="367415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19" fill="hold"/>
                                        <p:tgtEl>
                                          <p:spTgt spid="4"/>
                                        </p:tgtEl>
                                      </p:cBhvr>
                                    </p:cmd>
                                  </p:childTnLst>
                                </p:cTn>
                              </p:par>
                            </p:childTnLst>
                          </p:cTn>
                        </p:par>
                        <p:par>
                          <p:cTn id="7" fill="hold">
                            <p:stCondLst>
                              <p:cond delay="11519"/>
                            </p:stCondLst>
                            <p:childTnLst>
                              <p:par>
                                <p:cTn id="8" presetID="1" presetClass="mediacall" presetSubtype="0" fill="hold" nodeType="afterEffect">
                                  <p:stCondLst>
                                    <p:cond delay="0"/>
                                  </p:stCondLst>
                                  <p:childTnLst>
                                    <p:cmd type="call" cmd="playFrom(0.0)">
                                      <p:cBhvr>
                                        <p:cTn id="9" dur="116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49F3C0-F8F1-4114-97A6-CAB618966076}"/>
              </a:ext>
            </a:extLst>
          </p:cNvPr>
          <p:cNvPicPr>
            <a:picLocks noChangeAspect="1"/>
          </p:cNvPicPr>
          <p:nvPr/>
        </p:nvPicPr>
        <p:blipFill>
          <a:blip r:embed="rId2"/>
          <a:stretch>
            <a:fillRect/>
          </a:stretch>
        </p:blipFill>
        <p:spPr>
          <a:xfrm>
            <a:off x="249626" y="540843"/>
            <a:ext cx="2895924" cy="2631257"/>
          </a:xfrm>
          <a:prstGeom prst="rect">
            <a:avLst/>
          </a:prstGeom>
        </p:spPr>
      </p:pic>
      <p:sp>
        <p:nvSpPr>
          <p:cNvPr id="11" name="Title 1">
            <a:extLst>
              <a:ext uri="{FF2B5EF4-FFF2-40B4-BE49-F238E27FC236}">
                <a16:creationId xmlns:a16="http://schemas.microsoft.com/office/drawing/2014/main" id="{76EA80F2-2F52-4CFC-B246-8418C1D61BD1}"/>
              </a:ext>
            </a:extLst>
          </p:cNvPr>
          <p:cNvSpPr>
            <a:spLocks noGrp="1"/>
          </p:cNvSpPr>
          <p:nvPr>
            <p:ph type="title"/>
          </p:nvPr>
        </p:nvSpPr>
        <p:spPr>
          <a:xfrm>
            <a:off x="2788845" y="-150018"/>
            <a:ext cx="10515600" cy="1325563"/>
          </a:xfrm>
        </p:spPr>
        <p:txBody>
          <a:bodyPr>
            <a:normAutofit/>
          </a:bodyPr>
          <a:lstStyle/>
          <a:p>
            <a:r>
              <a:rPr lang="en-US" sz="3200" b="1" dirty="0">
                <a:latin typeface="Segoe UI" panose="020B0502040204020203" pitchFamily="34" charset="0"/>
                <a:cs typeface="Segoe UI" panose="020B0502040204020203" pitchFamily="34" charset="0"/>
              </a:rPr>
              <a:t>PIXEL FACTORY WITH SOCIOCRACY</a:t>
            </a:r>
            <a:endParaRPr lang="tr-TR" sz="3200" b="1" dirty="0">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id="{AD02DC13-2A6E-4337-9D4B-D27C8B22527D}"/>
              </a:ext>
            </a:extLst>
          </p:cNvPr>
          <p:cNvSpPr txBox="1">
            <a:spLocks/>
          </p:cNvSpPr>
          <p:nvPr/>
        </p:nvSpPr>
        <p:spPr>
          <a:xfrm>
            <a:off x="7736680" y="940294"/>
            <a:ext cx="3991641" cy="5230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rPr>
              <a:t>Each employee has connection with customer and asks the color that will be produced</a:t>
            </a:r>
            <a:br>
              <a:rPr lang="en-US" sz="1600" dirty="0">
                <a:solidFill>
                  <a:srgbClr val="000000"/>
                </a:solidFill>
              </a:rPr>
            </a:br>
            <a:r>
              <a:rPr lang="en-US" sz="1600" dirty="0">
                <a:solidFill>
                  <a:srgbClr val="000000"/>
                </a:solidFill>
              </a:rPr>
              <a:t>       </a:t>
            </a:r>
            <a:r>
              <a:rPr lang="en-US" sz="1600" i="1" dirty="0">
                <a:solidFill>
                  <a:srgbClr val="000000"/>
                </a:solidFill>
              </a:rPr>
              <a:t>c1 = </a:t>
            </a:r>
            <a:r>
              <a:rPr lang="en-US" sz="1600" i="1" dirty="0" err="1">
                <a:solidFill>
                  <a:srgbClr val="000000"/>
                </a:solidFill>
              </a:rPr>
              <a:t>fPrjRoot.custPict.tellmeLastColor</a:t>
            </a:r>
            <a:r>
              <a:rPr lang="en-US" sz="1600" i="1" dirty="0">
                <a:solidFill>
                  <a:srgbClr val="000000"/>
                </a:solidFill>
              </a:rPr>
              <a:t>();</a:t>
            </a:r>
            <a:br>
              <a:rPr lang="en-US" sz="1600" i="1" dirty="0">
                <a:solidFill>
                  <a:srgbClr val="000000"/>
                </a:solidFill>
              </a:rPr>
            </a:br>
            <a:r>
              <a:rPr lang="en-US" sz="1600" i="1" dirty="0">
                <a:solidFill>
                  <a:srgbClr val="000000"/>
                </a:solidFill>
              </a:rPr>
              <a:t>       </a:t>
            </a:r>
            <a:r>
              <a:rPr lang="en-US" sz="1600" i="1" dirty="0" err="1">
                <a:solidFill>
                  <a:srgbClr val="000000"/>
                </a:solidFill>
              </a:rPr>
              <a:t>ps.setEmitter</a:t>
            </a:r>
            <a:r>
              <a:rPr lang="en-US" sz="1600" i="1" dirty="0">
                <a:solidFill>
                  <a:srgbClr val="000000"/>
                </a:solidFill>
              </a:rPr>
              <a:t>(x,y,c1);</a:t>
            </a:r>
            <a:endParaRPr lang="en-US" sz="1600" dirty="0">
              <a:solidFill>
                <a:srgbClr val="000000"/>
              </a:solidFill>
            </a:endParaRPr>
          </a:p>
          <a:p>
            <a:r>
              <a:rPr lang="en-US" sz="1600" dirty="0">
                <a:solidFill>
                  <a:srgbClr val="000000"/>
                </a:solidFill>
              </a:rPr>
              <a:t>Each employee contributes to decisions</a:t>
            </a:r>
          </a:p>
          <a:p>
            <a:r>
              <a:rPr lang="en-US" sz="1600" dirty="0">
                <a:solidFill>
                  <a:srgbClr val="000000"/>
                </a:solidFill>
              </a:rPr>
              <a:t>Each employee contributes to production</a:t>
            </a:r>
          </a:p>
          <a:p>
            <a:r>
              <a:rPr lang="en-US" sz="1600" dirty="0">
                <a:solidFill>
                  <a:srgbClr val="000000"/>
                </a:solidFill>
              </a:rPr>
              <a:t>Power and knowledge is shared </a:t>
            </a:r>
          </a:p>
          <a:p>
            <a:r>
              <a:rPr lang="en-US" sz="1600" dirty="0">
                <a:solidFill>
                  <a:srgbClr val="000000"/>
                </a:solidFill>
              </a:rPr>
              <a:t>There’s no bottleneck that may create unnecessary stress on employees</a:t>
            </a:r>
          </a:p>
          <a:p>
            <a:r>
              <a:rPr lang="en-US" sz="1600" dirty="0">
                <a:solidFill>
                  <a:srgbClr val="000000"/>
                </a:solidFill>
              </a:rPr>
              <a:t>Not implemented for this phase but they can easily learn from each other</a:t>
            </a:r>
          </a:p>
        </p:txBody>
      </p:sp>
      <p:pic>
        <p:nvPicPr>
          <p:cNvPr id="2" name="Picture 1">
            <a:extLst>
              <a:ext uri="{FF2B5EF4-FFF2-40B4-BE49-F238E27FC236}">
                <a16:creationId xmlns:a16="http://schemas.microsoft.com/office/drawing/2014/main" id="{A45F286A-8BFA-4269-A741-B1E1E45662F3}"/>
              </a:ext>
            </a:extLst>
          </p:cNvPr>
          <p:cNvPicPr>
            <a:picLocks noChangeAspect="1"/>
          </p:cNvPicPr>
          <p:nvPr/>
        </p:nvPicPr>
        <p:blipFill>
          <a:blip r:embed="rId3"/>
          <a:stretch>
            <a:fillRect/>
          </a:stretch>
        </p:blipFill>
        <p:spPr>
          <a:xfrm>
            <a:off x="0" y="2537398"/>
            <a:ext cx="7736680" cy="4204378"/>
          </a:xfrm>
          <a:prstGeom prst="rect">
            <a:avLst/>
          </a:prstGeom>
        </p:spPr>
      </p:pic>
    </p:spTree>
    <p:extLst>
      <p:ext uri="{BB962C8B-B14F-4D97-AF65-F5344CB8AC3E}">
        <p14:creationId xmlns:p14="http://schemas.microsoft.com/office/powerpoint/2010/main" val="696694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Web9657</Template>
  <TotalTime>4360</TotalTime>
  <Words>1792</Words>
  <Application>Microsoft Office PowerPoint</Application>
  <PresentationFormat>Widescreen</PresentationFormat>
  <Paragraphs>170</Paragraphs>
  <Slides>12</Slides>
  <Notes>8</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Segoe UI</vt:lpstr>
      <vt:lpstr>Office Theme</vt:lpstr>
      <vt:lpstr>IMPROVING EFFICIANCY WITH OPEN ORGANIZATIONAL PRACTICES  Barbaros Günay</vt:lpstr>
      <vt:lpstr>PowerPoint Presentation</vt:lpstr>
      <vt:lpstr>PowerPoint Presentation</vt:lpstr>
      <vt:lpstr>PowerPoint Presentation</vt:lpstr>
      <vt:lpstr>CIRCLE ORGANIZATION</vt:lpstr>
      <vt:lpstr>PIXEL FACTORY</vt:lpstr>
      <vt:lpstr>PIXEL FACTORY WITH HIERARCHY</vt:lpstr>
      <vt:lpstr>PIXEL FACTORY WITH HIERARCHY- QUICK DEMO</vt:lpstr>
      <vt:lpstr>PIXEL FACTORY WITH SOCIOCRACY</vt:lpstr>
      <vt:lpstr>PIXEL FACTORY WITH SOCICRACY - QUICK DEMO</vt:lpstr>
      <vt:lpstr>BENEFITS OF OPEN SOURCE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Barbaros Gunay</dc:creator>
  <cp:lastModifiedBy>Barbaros Gunay</cp:lastModifiedBy>
  <cp:revision>53</cp:revision>
  <dcterms:created xsi:type="dcterms:W3CDTF">2018-09-06T06:59:45Z</dcterms:created>
  <dcterms:modified xsi:type="dcterms:W3CDTF">2018-09-09T08:58:04Z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barbg@microsoft.com</vt:lpwstr>
  </property>
  <property fmtid="{D5CDD505-2E9C-101B-9397-08002B2CF9AE}" pid="5" name="MSIP_Label_f42aa342-8706-4288-bd11-ebb85995028c_SetDate">
    <vt:lpwstr>2018-09-06T11:23:35.4548454Z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